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2" r:id="rId2"/>
  </p:sldMasterIdLst>
  <p:notesMasterIdLst>
    <p:notesMasterId r:id="rId9"/>
  </p:notesMasterIdLst>
  <p:sldIdLst>
    <p:sldId id="2147376152" r:id="rId3"/>
    <p:sldId id="2147376212" r:id="rId4"/>
    <p:sldId id="2147376207" r:id="rId5"/>
    <p:sldId id="2147376208" r:id="rId6"/>
    <p:sldId id="2147376209" r:id="rId7"/>
    <p:sldId id="2147376198" r:id="rId8"/>
  </p:sldIdLst>
  <p:sldSz cx="12192000" cy="6858000"/>
  <p:notesSz cx="6891338" cy="100203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9B9"/>
    <a:srgbClr val="2B322A"/>
    <a:srgbClr val="000000"/>
    <a:srgbClr val="3A4539"/>
    <a:srgbClr val="525B37"/>
    <a:srgbClr val="F39C1A"/>
    <a:srgbClr val="FB8543"/>
    <a:srgbClr val="B9C4B8"/>
    <a:srgbClr val="E6EAE6"/>
    <a:srgbClr val="6E82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1" autoAdjust="0"/>
    <p:restoredTop sz="95141" autoAdjust="0"/>
  </p:normalViewPr>
  <p:slideViewPr>
    <p:cSldViewPr snapToGrid="0">
      <p:cViewPr varScale="1">
        <p:scale>
          <a:sx n="95" d="100"/>
          <a:sy n="95" d="100"/>
        </p:scale>
        <p:origin x="84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9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86246" cy="502755"/>
          </a:xfrm>
          <a:prstGeom prst="rect">
            <a:avLst/>
          </a:prstGeom>
        </p:spPr>
        <p:txBody>
          <a:bodyPr vert="horz" lIns="96607" tIns="48302" rIns="96607" bIns="48302" rtlCol="0"/>
          <a:lstStyle>
            <a:lvl1pPr algn="l">
              <a:defRPr sz="1300">
                <a:latin typeface="游ゴシック" panose="020B0400000000000000" pitchFamily="50" charset="-128"/>
                <a:ea typeface="游ゴシック" panose="020B0400000000000000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903497" y="3"/>
            <a:ext cx="2986246" cy="502755"/>
          </a:xfrm>
          <a:prstGeom prst="rect">
            <a:avLst/>
          </a:prstGeom>
        </p:spPr>
        <p:txBody>
          <a:bodyPr vert="horz" lIns="96607" tIns="48302" rIns="96607" bIns="48302" rtlCol="0"/>
          <a:lstStyle>
            <a:lvl1pPr algn="r">
              <a:defRPr sz="1300">
                <a:latin typeface="游ゴシック" panose="020B0400000000000000" pitchFamily="50" charset="-128"/>
                <a:ea typeface="游ゴシック" panose="020B0400000000000000" pitchFamily="50" charset="-128"/>
              </a:defRPr>
            </a:lvl1pPr>
          </a:lstStyle>
          <a:p>
            <a:fld id="{9412D29A-B93A-40F8-9313-5A6F2244B316}" type="datetimeFigureOut">
              <a:rPr lang="ja-JP" altLang="en-US" smtClean="0"/>
              <a:pPr/>
              <a:t>2025/10/20</a:t>
            </a:fld>
            <a:endParaRPr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11862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7" tIns="48302" rIns="96607" bIns="48302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9135" y="4822272"/>
            <a:ext cx="5513070" cy="3945493"/>
          </a:xfrm>
          <a:prstGeom prst="rect">
            <a:avLst/>
          </a:prstGeom>
        </p:spPr>
        <p:txBody>
          <a:bodyPr vert="horz" lIns="96607" tIns="48302" rIns="96607" bIns="48302" rtlCol="0"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6246" cy="502754"/>
          </a:xfrm>
          <a:prstGeom prst="rect">
            <a:avLst/>
          </a:prstGeom>
        </p:spPr>
        <p:txBody>
          <a:bodyPr vert="horz" lIns="96607" tIns="48302" rIns="96607" bIns="48302" rtlCol="0" anchor="b"/>
          <a:lstStyle>
            <a:lvl1pPr algn="l">
              <a:defRPr sz="1300">
                <a:latin typeface="游ゴシック" panose="020B0400000000000000" pitchFamily="50" charset="-128"/>
                <a:ea typeface="游ゴシック" panose="020B0400000000000000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903497" y="9517547"/>
            <a:ext cx="2986246" cy="502754"/>
          </a:xfrm>
          <a:prstGeom prst="rect">
            <a:avLst/>
          </a:prstGeom>
        </p:spPr>
        <p:txBody>
          <a:bodyPr vert="horz" lIns="96607" tIns="48302" rIns="96607" bIns="48302" rtlCol="0" anchor="b"/>
          <a:lstStyle>
            <a:lvl1pPr algn="r">
              <a:defRPr sz="1300">
                <a:latin typeface="游ゴシック" panose="020B0400000000000000" pitchFamily="50" charset="-128"/>
                <a:ea typeface="游ゴシック" panose="020B0400000000000000" pitchFamily="50" charset="-128"/>
              </a:defRPr>
            </a:lvl1pPr>
          </a:lstStyle>
          <a:p>
            <a:fld id="{43F1BBC5-8477-4861-B73D-C35D7815C6A1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65581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游ゴシック" panose="020B0400000000000000" pitchFamily="50" charset="-128"/>
        <a:ea typeface="游ゴシック" panose="020B0400000000000000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游ゴシック" panose="020B0400000000000000" pitchFamily="50" charset="-128"/>
        <a:ea typeface="游ゴシック" panose="020B0400000000000000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游ゴシック" panose="020B0400000000000000" pitchFamily="50" charset="-128"/>
        <a:ea typeface="游ゴシック" panose="020B0400000000000000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游ゴシック" panose="020B0400000000000000" pitchFamily="50" charset="-128"/>
        <a:ea typeface="游ゴシック" panose="020B0400000000000000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游ゴシック" panose="020B0400000000000000" pitchFamily="50" charset="-128"/>
        <a:ea typeface="游ゴシック" panose="020B0400000000000000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973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214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323C963-4C8D-9573-78D7-06603597D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0BA9E32-6C35-D3F8-399A-EC3306E99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F06095D-E314-E428-A0C1-CAB6749B5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BF58-9B27-424F-A993-3E08E88350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7826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885CB8A-2261-ED9C-1A3F-DC2190AC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EFAF825-41C0-D32E-D05F-5630D9CAC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333FE7D-38DF-E5F1-DF74-019D8E97A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9B4C4-0BB6-4796-8AF2-6F1DCBEB30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0130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AC066B1-5548-4F74-5EAE-2E4F1F57C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C862C6-F291-F3F1-022B-E4A3169E4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AE65547-1545-E7C4-4D6B-07FE65758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9B4C4-0BB6-4796-8AF2-6F1DCBEB30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0319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09576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1090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811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5816530-896F-AA3F-C3C1-0771CA83439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" t="14384" r="-91" b="1061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0E1AF7C-6C69-881B-1D0E-1F6D74E41E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8FAB295-2B49-B795-BD27-B153316A41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1DACCF6-25FE-51E4-D653-31E756BE29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defRPr>
            </a:lvl1pPr>
          </a:lstStyle>
          <a:p>
            <a:fld id="{4959BF58-9B27-424F-A993-3E08E883509F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A621861-4480-4C4D-9015-2920E9C431C2}"/>
              </a:ext>
            </a:extLst>
          </p:cNvPr>
          <p:cNvSpPr/>
          <p:nvPr userDrawn="1"/>
        </p:nvSpPr>
        <p:spPr>
          <a:xfrm>
            <a:off x="0" y="1733266"/>
            <a:ext cx="12180888" cy="3453586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3148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7" r:id="rId3"/>
    <p:sldLayoutId id="2147483807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31367-144F-FADE-D19E-641D399B1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>
            <a:extLst>
              <a:ext uri="{FF2B5EF4-FFF2-40B4-BE49-F238E27FC236}">
                <a16:creationId xmlns:a16="http://schemas.microsoft.com/office/drawing/2014/main" id="{3209DD5D-8C5B-3672-9095-7CFE7BDB5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376" y="2494128"/>
            <a:ext cx="8898341" cy="1869743"/>
          </a:xfrm>
          <a:prstGeom prst="rect">
            <a:avLst/>
          </a:prstGeom>
          <a:noFill/>
          <a:ln>
            <a:noFill/>
          </a:ln>
        </p:spPr>
        <p:txBody>
          <a:bodyPr wrap="square" lIns="0" tIns="114300" rIns="0" bIns="0">
            <a:spAutoFit/>
          </a:bodyPr>
          <a:lstStyle>
            <a:lvl1pPr marL="12700">
              <a:tabLst>
                <a:tab pos="46148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tabLst>
                <a:tab pos="46148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tabLst>
                <a:tab pos="46148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tabLst>
                <a:tab pos="46148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tabLst>
                <a:tab pos="46148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6148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6148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6148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6148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ts val="900"/>
              </a:spcBef>
              <a:defRPr/>
            </a:pPr>
            <a:r>
              <a:rPr lang="ja-JP" altLang="en-US" sz="5400" b="1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 panose="02010600030101010101" pitchFamily="2" charset="-122"/>
              </a:rPr>
              <a:t>アンカーグループにおける</a:t>
            </a:r>
            <a:br>
              <a:rPr lang="en-US" altLang="ja-JP" sz="5400" b="1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 panose="02010600030101010101" pitchFamily="2" charset="-122"/>
              </a:rPr>
            </a:br>
            <a:r>
              <a:rPr lang="ja-JP" altLang="en-US" sz="6000" b="1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 panose="02010600030101010101" pitchFamily="2" charset="-122"/>
              </a:rPr>
              <a:t>「ビジネスと人権</a:t>
            </a:r>
            <a:r>
              <a:rPr lang="ja-JP" altLang="en-US" sz="6000" b="1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 panose="02010600030101010101" pitchFamily="2" charset="-122"/>
              </a:rPr>
              <a:t>」活動</a:t>
            </a:r>
            <a:endParaRPr lang="en-US" altLang="ja-JP" sz="4400" b="1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SimSun" panose="02010600030101010101" pitchFamily="2" charset="-122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C4EDA88E-DF8C-AE05-3E73-79120AFACFB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8345"/>
          <a:stretch>
            <a:fillRect/>
          </a:stretch>
        </p:blipFill>
        <p:spPr>
          <a:xfrm>
            <a:off x="9475412" y="2525739"/>
            <a:ext cx="2267443" cy="180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156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3B305D-8232-298E-0D59-E33AA3E2AEB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1000">
                <a:srgbClr val="EDF0FB"/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0677166-CD37-BD93-CB27-E9B306C4E1C4}"/>
              </a:ext>
            </a:extLst>
          </p:cNvPr>
          <p:cNvSpPr txBox="1"/>
          <p:nvPr/>
        </p:nvSpPr>
        <p:spPr>
          <a:xfrm>
            <a:off x="199192" y="723123"/>
            <a:ext cx="118188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>
                <a:solidFill>
                  <a:schemeClr val="tx1">
                    <a:lumMod val="75000"/>
                    <a:lumOff val="25000"/>
                  </a:schemeClr>
                </a:solidFill>
              </a:rPr>
              <a:t>アンカーグループでは理念と経営方針に基き</a:t>
            </a:r>
            <a:endParaRPr lang="en-US" altLang="ja-JP" sz="32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kumimoji="1" lang="ja-JP" altLang="en-US" sz="3200" b="1">
                <a:solidFill>
                  <a:schemeClr val="tx1">
                    <a:lumMod val="75000"/>
                    <a:lumOff val="25000"/>
                  </a:schemeClr>
                </a:solidFill>
              </a:rPr>
              <a:t>「ビジネスと人権」活動を推進しています</a:t>
            </a:r>
            <a:endParaRPr kumimoji="1" lang="ja-JP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725717E0-B1BF-2076-8622-9AA14D962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995559"/>
            <a:ext cx="7315200" cy="428625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156CD529-0051-5746-0621-56C74E8ED6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7444"/>
          <a:stretch>
            <a:fillRect/>
          </a:stretch>
        </p:blipFill>
        <p:spPr>
          <a:xfrm>
            <a:off x="10617552" y="290809"/>
            <a:ext cx="1051183" cy="97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67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76DA05-BABF-ABC6-400E-8DDBA8FCB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C02E742A-E625-406E-7FCF-0995325126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1000">
                <a:srgbClr val="EDF0FB"/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8E426E6-F0C8-5E8E-812F-B7AAA6B61B45}"/>
              </a:ext>
            </a:extLst>
          </p:cNvPr>
          <p:cNvSpPr txBox="1"/>
          <p:nvPr/>
        </p:nvSpPr>
        <p:spPr>
          <a:xfrm>
            <a:off x="199192" y="723123"/>
            <a:ext cx="118188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>
                <a:solidFill>
                  <a:schemeClr val="tx1">
                    <a:lumMod val="75000"/>
                    <a:lumOff val="25000"/>
                  </a:schemeClr>
                </a:solidFill>
              </a:rPr>
              <a:t>「ビジネスと人権」の情報をまとめています</a:t>
            </a:r>
            <a:endParaRPr kumimoji="1" lang="en-US" altLang="ja-JP" sz="32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ja-JP" altLang="en-US" sz="3200" b="1">
                <a:solidFill>
                  <a:schemeClr val="tx1">
                    <a:lumMod val="75000"/>
                    <a:lumOff val="25000"/>
                  </a:schemeClr>
                </a:solidFill>
              </a:rPr>
              <a:t> 人権方針・冊子の作製・外部の取材記事等</a:t>
            </a:r>
            <a:endParaRPr kumimoji="1" lang="ja-JP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D32C2430-DAEF-3A71-8FBF-A532412F78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805" y="2655376"/>
            <a:ext cx="4021951" cy="2284229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D0280DC-11B3-9547-A864-FF11C874E5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1001" y="2191518"/>
            <a:ext cx="3393214" cy="3510973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D44FA359-7C77-5208-4F95-8C496F2616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92" y="2191518"/>
            <a:ext cx="3955303" cy="3620193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08EAE15-FBCE-2973-3A3C-5438D13486E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67444"/>
          <a:stretch>
            <a:fillRect/>
          </a:stretch>
        </p:blipFill>
        <p:spPr>
          <a:xfrm>
            <a:off x="10617552" y="290809"/>
            <a:ext cx="1051183" cy="97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144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C02E1-FE8D-C014-C7A5-20F3EB638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B7AF7D5-5924-A731-6684-1597DBCE4E3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1000">
                <a:srgbClr val="EDF0FB"/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38A7533-C0DF-45AF-9000-E3825796687D}"/>
              </a:ext>
            </a:extLst>
          </p:cNvPr>
          <p:cNvSpPr txBox="1"/>
          <p:nvPr/>
        </p:nvSpPr>
        <p:spPr>
          <a:xfrm>
            <a:off x="613186" y="412964"/>
            <a:ext cx="1141486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アンカーグループにおいて重視する</a:t>
            </a:r>
            <a:endParaRPr lang="en-US" altLang="ja-JP" sz="3200" b="1">
              <a:solidFill>
                <a:schemeClr val="tx1">
                  <a:lumMod val="65000"/>
                  <a:lumOff val="3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lang="ja-JP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</a:rPr>
              <a:t>「ビジネスと人権」の代表的な内容</a:t>
            </a:r>
            <a:endParaRPr lang="en-US" altLang="ja-JP" sz="3200" b="1">
              <a:solidFill>
                <a:schemeClr val="tx1">
                  <a:lumMod val="65000"/>
                  <a:lumOff val="35000"/>
                </a:schemeClr>
              </a:solidFill>
              <a:latin typeface="游ゴシック" panose="020B0400000000000000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7BD7263-9AC4-655D-2ABE-B3BD2BCC26C3}"/>
              </a:ext>
            </a:extLst>
          </p:cNvPr>
          <p:cNvSpPr txBox="1"/>
          <p:nvPr/>
        </p:nvSpPr>
        <p:spPr>
          <a:xfrm>
            <a:off x="407529" y="1827381"/>
            <a:ext cx="11376941" cy="45473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社会的な人権を尊重し権利の実現を最大化</a:t>
            </a:r>
            <a:r>
              <a:rPr lang="ja-JP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</a:rPr>
              <a:t>し、働く一人ひとりの活躍を図る</a:t>
            </a:r>
            <a:r>
              <a:rPr lang="ja-JP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ため</a:t>
            </a:r>
            <a:r>
              <a:rPr lang="ja-JP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に、私たちは</a:t>
            </a:r>
            <a:r>
              <a:rPr lang="ja-JP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以下の事項を重視して活動します</a:t>
            </a:r>
            <a:endParaRPr lang="ja-JP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>
              <a:buNone/>
            </a:pPr>
            <a:endParaRPr lang="ja-JP" altLang="en-US" sz="28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>
              <a:spcBef>
                <a:spcPts val="900"/>
              </a:spcBef>
            </a:pPr>
            <a:r>
              <a:rPr lang="en-US" altLang="ja-JP" sz="2800" b="1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IT</a:t>
            </a:r>
            <a:r>
              <a:rPr lang="ja-JP" altLang="en-US" sz="2800" b="1" spc="-300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アクセス</a:t>
            </a:r>
            <a:r>
              <a:rPr lang="ja-JP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権  </a:t>
            </a:r>
            <a:r>
              <a:rPr lang="ja-JP" altLang="en-US" sz="28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：障がい者の方や年齢・性別に関わりなく、デジタルデバイドの権利を確保し、働きやすく住みやすい社会を提供します</a:t>
            </a:r>
            <a:endParaRPr lang="en-US" altLang="ja-JP" sz="2800" b="1">
              <a:solidFill>
                <a:schemeClr val="tx1">
                  <a:lumMod val="65000"/>
                  <a:lumOff val="3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>
              <a:spcBef>
                <a:spcPts val="900"/>
              </a:spcBef>
            </a:pPr>
            <a:r>
              <a:rPr lang="ja-JP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</a:rPr>
              <a:t>環境的人権　：持続性のある安全な環境で生活する権利を確保します</a:t>
            </a:r>
            <a:endParaRPr lang="en-US" altLang="ja-JP" sz="2800" b="1">
              <a:solidFill>
                <a:schemeClr val="tx1">
                  <a:lumMod val="65000"/>
                  <a:lumOff val="35000"/>
                </a:schemeClr>
              </a:solidFill>
              <a:latin typeface="游ゴシック" panose="020B0400000000000000" pitchFamily="50" charset="-128"/>
            </a:endParaRPr>
          </a:p>
          <a:p>
            <a:pPr>
              <a:spcBef>
                <a:spcPts val="900"/>
              </a:spcBef>
              <a:buNone/>
            </a:pPr>
            <a:r>
              <a:rPr lang="ja-JP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働く権利　　：障害有無・性別等を問わず活躍できる環境を作ります</a:t>
            </a:r>
            <a:endParaRPr lang="en-US" altLang="ja-JP" sz="2800" b="1">
              <a:solidFill>
                <a:schemeClr val="tx1">
                  <a:lumMod val="65000"/>
                  <a:lumOff val="3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>
              <a:spcBef>
                <a:spcPts val="900"/>
              </a:spcBef>
              <a:buNone/>
            </a:pPr>
            <a:r>
              <a:rPr lang="ja-JP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働く価値向上：雇用環境の定量分析と改善や健康増進等に注力します</a:t>
            </a:r>
            <a:endParaRPr lang="en-US" altLang="ja-JP" sz="2800" b="1">
              <a:solidFill>
                <a:schemeClr val="tx1">
                  <a:lumMod val="65000"/>
                  <a:lumOff val="3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>
              <a:spcBef>
                <a:spcPts val="900"/>
              </a:spcBef>
              <a:buNone/>
            </a:pPr>
            <a:r>
              <a:rPr lang="ja-JP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　　　　　　　　　　　　ほか多くの点を人権方針に定めています</a:t>
            </a:r>
            <a:endParaRPr lang="en-US" altLang="ja-JP" sz="2800" b="1">
              <a:solidFill>
                <a:schemeClr val="tx1">
                  <a:lumMod val="65000"/>
                  <a:lumOff val="3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6DF25D6-F765-7059-7FAF-7965163B77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7444"/>
          <a:stretch>
            <a:fillRect/>
          </a:stretch>
        </p:blipFill>
        <p:spPr>
          <a:xfrm>
            <a:off x="10617552" y="290809"/>
            <a:ext cx="1051183" cy="97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888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C84F95BA-9070-3CEF-FDA2-3F2EF3D1C0D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1000">
                <a:srgbClr val="EDF0FB"/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5F7ED0AD-B57D-3B67-48F0-CC7798E3A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014" y="1648990"/>
            <a:ext cx="3561477" cy="2022707"/>
          </a:xfrm>
          <a:prstGeom prst="rect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23105666-7D01-2E2C-30D8-3788C85DFF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520" y="1676286"/>
            <a:ext cx="6128466" cy="3475042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044124B7-89D9-935B-BDEF-22BB7D565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6847" y="3018016"/>
            <a:ext cx="6106145" cy="3475042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700E133-868D-DE0B-7D60-C763FDFD3462}"/>
              </a:ext>
            </a:extLst>
          </p:cNvPr>
          <p:cNvSpPr txBox="1"/>
          <p:nvPr/>
        </p:nvSpPr>
        <p:spPr>
          <a:xfrm>
            <a:off x="417014" y="521962"/>
            <a:ext cx="112381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>
                <a:solidFill>
                  <a:schemeClr val="tx1">
                    <a:lumMod val="75000"/>
                    <a:lumOff val="25000"/>
                  </a:schemeClr>
                </a:solidFill>
              </a:rPr>
              <a:t>詳細な内容は、冊子に人権の項目を</a:t>
            </a:r>
            <a:endParaRPr lang="en-US" altLang="ja-JP" sz="32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ja-JP" altLang="en-US" sz="3200" b="1">
                <a:solidFill>
                  <a:schemeClr val="tx1">
                    <a:lumMod val="75000"/>
                    <a:lumOff val="25000"/>
                  </a:schemeClr>
                </a:solidFill>
              </a:rPr>
              <a:t>まとめていますのでご参照ください</a:t>
            </a:r>
            <a:endParaRPr kumimoji="1" lang="ja-JP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88363AD0-1477-3E35-B185-998F587C9B0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67444"/>
          <a:stretch>
            <a:fillRect/>
          </a:stretch>
        </p:blipFill>
        <p:spPr>
          <a:xfrm>
            <a:off x="10617552" y="290809"/>
            <a:ext cx="1051183" cy="97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561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9B8AE831-DBA4-16D4-E3B5-6D7D494A724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1000">
                <a:srgbClr val="EDF0FB"/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287019E-4F59-541F-1907-101FF45AE290}"/>
              </a:ext>
            </a:extLst>
          </p:cNvPr>
          <p:cNvSpPr txBox="1"/>
          <p:nvPr/>
        </p:nvSpPr>
        <p:spPr>
          <a:xfrm>
            <a:off x="574495" y="474041"/>
            <a:ext cx="11043010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32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人権</a:t>
            </a:r>
            <a:r>
              <a:rPr lang="ja-JP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の取り組みをお客様と</a:t>
            </a:r>
            <a:r>
              <a:rPr lang="ja-JP" altLang="en-US" sz="32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共同</a:t>
            </a:r>
            <a:r>
              <a:rPr lang="ja-JP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促進する</a:t>
            </a:r>
            <a:endParaRPr lang="en-US" altLang="ja-JP" sz="3200" b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>
              <a:buNone/>
            </a:pPr>
            <a:endParaRPr lang="en-US" altLang="ja-JP" sz="16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>
              <a:buNone/>
            </a:pPr>
            <a:endParaRPr lang="en-US" altLang="ja-JP" sz="16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>
              <a:buNone/>
            </a:pPr>
            <a:r>
              <a:rPr lang="ja-JP" altLang="en-US" sz="28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アンカーグループでは、人権関連の取り組みをお客様と協働推進し、大きな社会的価値を実現することを目指しています</a:t>
            </a:r>
            <a:endParaRPr lang="en-US" altLang="ja-JP" sz="28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>
              <a:buNone/>
            </a:pPr>
            <a:r>
              <a:rPr lang="en-US" altLang="ja-JP" sz="28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PC</a:t>
            </a:r>
            <a:r>
              <a:rPr lang="ja-JP" altLang="en-US" sz="28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リユースサービスと連動した取り組みの設計も様々に可能です</a:t>
            </a:r>
            <a:endParaRPr lang="ja-JP" altLang="en-US" sz="2800" b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5C2CAA07-F7B9-F010-E364-537E964DB139}"/>
              </a:ext>
            </a:extLst>
          </p:cNvPr>
          <p:cNvGrpSpPr/>
          <p:nvPr/>
        </p:nvGrpSpPr>
        <p:grpSpPr>
          <a:xfrm>
            <a:off x="991839" y="3446874"/>
            <a:ext cx="9989953" cy="2790106"/>
            <a:chOff x="5791198" y="2650868"/>
            <a:chExt cx="5306291" cy="2668362"/>
          </a:xfrm>
          <a:noFill/>
        </p:grpSpPr>
        <p:sp>
          <p:nvSpPr>
            <p:cNvPr id="6" name="楕円 5">
              <a:extLst>
                <a:ext uri="{FF2B5EF4-FFF2-40B4-BE49-F238E27FC236}">
                  <a16:creationId xmlns:a16="http://schemas.microsoft.com/office/drawing/2014/main" id="{8EF0A39A-FF33-5669-81A3-66C0CA6EE74A}"/>
                </a:ext>
              </a:extLst>
            </p:cNvPr>
            <p:cNvSpPr/>
            <p:nvPr/>
          </p:nvSpPr>
          <p:spPr>
            <a:xfrm>
              <a:off x="5791198" y="2650868"/>
              <a:ext cx="5306291" cy="2668362"/>
            </a:xfrm>
            <a:prstGeom prst="ellipse">
              <a:avLst/>
            </a:prstGeom>
            <a:grpFill/>
            <a:ln w="571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r"/>
              <a:endParaRPr kumimoji="1" lang="ja-JP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7" name="楕円 6">
              <a:extLst>
                <a:ext uri="{FF2B5EF4-FFF2-40B4-BE49-F238E27FC236}">
                  <a16:creationId xmlns:a16="http://schemas.microsoft.com/office/drawing/2014/main" id="{3BFB8A14-4EF2-B3DB-A133-C905632A3658}"/>
                </a:ext>
              </a:extLst>
            </p:cNvPr>
            <p:cNvSpPr/>
            <p:nvPr/>
          </p:nvSpPr>
          <p:spPr>
            <a:xfrm>
              <a:off x="6449293" y="3253969"/>
              <a:ext cx="3990102" cy="2058903"/>
            </a:xfrm>
            <a:prstGeom prst="ellipse">
              <a:avLst/>
            </a:prstGeom>
            <a:grpFill/>
            <a:ln w="571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r"/>
              <a:endParaRPr kumimoji="1" lang="ja-JP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8" name="楕円 7">
              <a:extLst>
                <a:ext uri="{FF2B5EF4-FFF2-40B4-BE49-F238E27FC236}">
                  <a16:creationId xmlns:a16="http://schemas.microsoft.com/office/drawing/2014/main" id="{DDB7DFE7-F8B2-F6A4-91B2-CDC87E9DAD8A}"/>
                </a:ext>
              </a:extLst>
            </p:cNvPr>
            <p:cNvSpPr/>
            <p:nvPr/>
          </p:nvSpPr>
          <p:spPr>
            <a:xfrm>
              <a:off x="7299960" y="3837362"/>
              <a:ext cx="2288768" cy="1475509"/>
            </a:xfrm>
            <a:prstGeom prst="ellipse">
              <a:avLst/>
            </a:prstGeom>
            <a:grpFill/>
            <a:ln w="571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r"/>
              <a:endParaRPr kumimoji="1" lang="ja-JP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C60C63E-BC40-6857-554B-F76CD8284606}"/>
              </a:ext>
            </a:extLst>
          </p:cNvPr>
          <p:cNvSpPr txBox="1"/>
          <p:nvPr/>
        </p:nvSpPr>
        <p:spPr>
          <a:xfrm>
            <a:off x="7042731" y="5050070"/>
            <a:ext cx="36901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自社　お客様　 社会</a:t>
            </a:r>
            <a:endParaRPr kumimoji="1" lang="ja-JP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7B5D3701-339E-3182-BD35-594A14E92E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376" y="3446874"/>
            <a:ext cx="3985867" cy="2790106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74712098-5E8A-59DA-7981-C05F351E49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7444"/>
          <a:stretch>
            <a:fillRect/>
          </a:stretch>
        </p:blipFill>
        <p:spPr>
          <a:xfrm>
            <a:off x="10617552" y="290809"/>
            <a:ext cx="1051183" cy="97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175777"/>
      </p:ext>
    </p:extLst>
  </p:cSld>
  <p:clrMapOvr>
    <a:masterClrMapping/>
  </p:clrMapOvr>
</p:sld>
</file>

<file path=ppt/theme/theme1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57868</TotalTime>
  <Words>257</Words>
  <Application>Microsoft Office PowerPoint</Application>
  <PresentationFormat>ワイド画面</PresentationFormat>
  <Paragraphs>22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Arial</vt:lpstr>
      <vt:lpstr>游ゴシック</vt:lpstr>
      <vt:lpstr>デザインの設定</vt:lpstr>
      <vt:lpstr>1_デザインの設定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matsui yusaku</dc:creator>
  <cp:lastModifiedBy>松井勇策 組織コンサルタント・社労士</cp:lastModifiedBy>
  <cp:revision>253</cp:revision>
  <cp:lastPrinted>2025-10-05T15:08:45Z</cp:lastPrinted>
  <dcterms:created xsi:type="dcterms:W3CDTF">2023-08-07T00:19:11Z</dcterms:created>
  <dcterms:modified xsi:type="dcterms:W3CDTF">2025-10-20T13:15:18Z</dcterms:modified>
</cp:coreProperties>
</file>