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2" r:id="rId2"/>
  </p:sldMasterIdLst>
  <p:notesMasterIdLst>
    <p:notesMasterId r:id="rId32"/>
  </p:notesMasterIdLst>
  <p:sldIdLst>
    <p:sldId id="2147376208" r:id="rId3"/>
    <p:sldId id="2147376218" r:id="rId4"/>
    <p:sldId id="2147376209" r:id="rId5"/>
    <p:sldId id="512" r:id="rId6"/>
    <p:sldId id="493" r:id="rId7"/>
    <p:sldId id="2147376210" r:id="rId8"/>
    <p:sldId id="2147376152" r:id="rId9"/>
    <p:sldId id="2147376204" r:id="rId10"/>
    <p:sldId id="2147376207" r:id="rId11"/>
    <p:sldId id="2147376169" r:id="rId12"/>
    <p:sldId id="508" r:id="rId13"/>
    <p:sldId id="2147376167" r:id="rId14"/>
    <p:sldId id="2147376214" r:id="rId15"/>
    <p:sldId id="2147376219" r:id="rId16"/>
    <p:sldId id="2147376211" r:id="rId17"/>
    <p:sldId id="2147376188" r:id="rId18"/>
    <p:sldId id="2147376189" r:id="rId19"/>
    <p:sldId id="2147376215" r:id="rId20"/>
    <p:sldId id="2147376181" r:id="rId21"/>
    <p:sldId id="2147376179" r:id="rId22"/>
    <p:sldId id="2147376217" r:id="rId23"/>
    <p:sldId id="2147376191" r:id="rId24"/>
    <p:sldId id="2147376213" r:id="rId25"/>
    <p:sldId id="2147376192" r:id="rId26"/>
    <p:sldId id="2147376182" r:id="rId27"/>
    <p:sldId id="2147376183" r:id="rId28"/>
    <p:sldId id="2147376184" r:id="rId29"/>
    <p:sldId id="2147376193" r:id="rId30"/>
    <p:sldId id="2147376216" r:id="rId31"/>
  </p:sldIdLst>
  <p:sldSz cx="12192000" cy="6858000"/>
  <p:notesSz cx="6889750" cy="100203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orient="horz" pos="1094" userDrawn="1">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9B9"/>
    <a:srgbClr val="B8CCFF"/>
    <a:srgbClr val="2B322A"/>
    <a:srgbClr val="000000"/>
    <a:srgbClr val="3A4539"/>
    <a:srgbClr val="525B37"/>
    <a:srgbClr val="F39C1A"/>
    <a:srgbClr val="FB8543"/>
    <a:srgbClr val="B9C4B8"/>
    <a:srgbClr val="E6EA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61" autoAdjust="0"/>
    <p:restoredTop sz="95181" autoAdjust="0"/>
  </p:normalViewPr>
  <p:slideViewPr>
    <p:cSldViewPr snapToGrid="0">
      <p:cViewPr varScale="1">
        <p:scale>
          <a:sx n="81" d="100"/>
          <a:sy n="81" d="100"/>
        </p:scale>
        <p:origin x="294" y="90"/>
      </p:cViewPr>
      <p:guideLst>
        <p:guide orient="horz" pos="618"/>
        <p:guide orient="horz" pos="1094"/>
        <p:guide pos="3840"/>
      </p:guideLst>
    </p:cSldViewPr>
  </p:slideViewPr>
  <p:notesTextViewPr>
    <p:cViewPr>
      <p:scale>
        <a:sx n="1" d="1"/>
        <a:sy n="1" d="1"/>
      </p:scale>
      <p:origin x="0" y="0"/>
    </p:cViewPr>
  </p:notesTextViewPr>
  <p:sorterViewPr>
    <p:cViewPr>
      <p:scale>
        <a:sx n="50" d="100"/>
        <a:sy n="50" d="100"/>
      </p:scale>
      <p:origin x="0" y="-96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2"/>
            <a:ext cx="2985558" cy="502755"/>
          </a:xfrm>
          <a:prstGeom prst="rect">
            <a:avLst/>
          </a:prstGeom>
        </p:spPr>
        <p:txBody>
          <a:bodyPr vert="horz" lIns="96607" tIns="48302" rIns="96607" bIns="48302" rtlCol="0"/>
          <a:lstStyle>
            <a:lvl1pPr algn="l">
              <a:defRPr sz="1300">
                <a:latin typeface="游ゴシック" panose="020B0400000000000000" pitchFamily="50" charset="-128"/>
                <a:ea typeface="游ゴシック" panose="020B0400000000000000" pitchFamily="50" charset="-128"/>
              </a:defRPr>
            </a:lvl1pPr>
          </a:lstStyle>
          <a:p>
            <a:endParaRPr lang="ja-JP" altLang="en-US" dirty="0"/>
          </a:p>
        </p:txBody>
      </p:sp>
      <p:sp>
        <p:nvSpPr>
          <p:cNvPr id="3" name="日付プレースホルダー 2"/>
          <p:cNvSpPr>
            <a:spLocks noGrp="1"/>
          </p:cNvSpPr>
          <p:nvPr>
            <p:ph type="dt" idx="1"/>
          </p:nvPr>
        </p:nvSpPr>
        <p:spPr>
          <a:xfrm>
            <a:off x="3902597" y="2"/>
            <a:ext cx="2985558" cy="502755"/>
          </a:xfrm>
          <a:prstGeom prst="rect">
            <a:avLst/>
          </a:prstGeom>
        </p:spPr>
        <p:txBody>
          <a:bodyPr vert="horz" lIns="96607" tIns="48302" rIns="96607" bIns="48302" rtlCol="0"/>
          <a:lstStyle>
            <a:lvl1pPr algn="r">
              <a:defRPr sz="1300">
                <a:latin typeface="游ゴシック" panose="020B0400000000000000" pitchFamily="50" charset="-128"/>
                <a:ea typeface="游ゴシック" panose="020B0400000000000000" pitchFamily="50" charset="-128"/>
              </a:defRPr>
            </a:lvl1pPr>
          </a:lstStyle>
          <a:p>
            <a:fld id="{9412D29A-B93A-40F8-9313-5A6F2244B316}" type="datetimeFigureOut">
              <a:rPr lang="ja-JP" altLang="en-US" smtClean="0"/>
              <a:pPr/>
              <a:t>2025/10/21</a:t>
            </a:fld>
            <a:endParaRPr lang="ja-JP" altLang="en-US" dirty="0"/>
          </a:p>
        </p:txBody>
      </p:sp>
      <p:sp>
        <p:nvSpPr>
          <p:cNvPr id="4" name="スライド イメージ プレースホルダー 3"/>
          <p:cNvSpPr>
            <a:spLocks noGrp="1" noRot="1" noChangeAspect="1"/>
          </p:cNvSpPr>
          <p:nvPr>
            <p:ph type="sldImg" idx="2"/>
          </p:nvPr>
        </p:nvSpPr>
        <p:spPr>
          <a:xfrm>
            <a:off x="439738" y="1252538"/>
            <a:ext cx="6010275" cy="3381375"/>
          </a:xfrm>
          <a:prstGeom prst="rect">
            <a:avLst/>
          </a:prstGeom>
          <a:noFill/>
          <a:ln w="12700">
            <a:solidFill>
              <a:prstClr val="black"/>
            </a:solidFill>
          </a:ln>
        </p:spPr>
        <p:txBody>
          <a:bodyPr vert="horz" lIns="96607" tIns="48302" rIns="96607" bIns="48302" rtlCol="0" anchor="ctr"/>
          <a:lstStyle/>
          <a:p>
            <a:endParaRPr lang="ja-JP" altLang="en-US" dirty="0"/>
          </a:p>
        </p:txBody>
      </p:sp>
      <p:sp>
        <p:nvSpPr>
          <p:cNvPr id="5" name="ノート プレースホルダー 4"/>
          <p:cNvSpPr>
            <a:spLocks noGrp="1"/>
          </p:cNvSpPr>
          <p:nvPr>
            <p:ph type="body" sz="quarter" idx="3"/>
          </p:nvPr>
        </p:nvSpPr>
        <p:spPr>
          <a:xfrm>
            <a:off x="688976" y="4822271"/>
            <a:ext cx="5511800" cy="3945493"/>
          </a:xfrm>
          <a:prstGeom prst="rect">
            <a:avLst/>
          </a:prstGeom>
        </p:spPr>
        <p:txBody>
          <a:bodyPr vert="horz" lIns="96607" tIns="48302" rIns="96607" bIns="48302"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9517547"/>
            <a:ext cx="2985558" cy="502754"/>
          </a:xfrm>
          <a:prstGeom prst="rect">
            <a:avLst/>
          </a:prstGeom>
        </p:spPr>
        <p:txBody>
          <a:bodyPr vert="horz" lIns="96607" tIns="48302" rIns="96607" bIns="48302" rtlCol="0" anchor="b"/>
          <a:lstStyle>
            <a:lvl1pPr algn="l">
              <a:defRPr sz="1300">
                <a:latin typeface="游ゴシック" panose="020B0400000000000000" pitchFamily="50" charset="-128"/>
                <a:ea typeface="游ゴシック" panose="020B0400000000000000"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3902597" y="9517547"/>
            <a:ext cx="2985558" cy="502754"/>
          </a:xfrm>
          <a:prstGeom prst="rect">
            <a:avLst/>
          </a:prstGeom>
        </p:spPr>
        <p:txBody>
          <a:bodyPr vert="horz" lIns="96607" tIns="48302" rIns="96607" bIns="48302" rtlCol="0" anchor="b"/>
          <a:lstStyle>
            <a:lvl1pPr algn="r">
              <a:defRPr sz="1300">
                <a:latin typeface="游ゴシック" panose="020B0400000000000000" pitchFamily="50" charset="-128"/>
                <a:ea typeface="游ゴシック" panose="020B0400000000000000" pitchFamily="50" charset="-128"/>
              </a:defRPr>
            </a:lvl1pPr>
          </a:lstStyle>
          <a:p>
            <a:fld id="{43F1BBC5-8477-4861-B73D-C35D7815C6A1}" type="slidenum">
              <a:rPr lang="ja-JP" altLang="en-US" smtClean="0"/>
              <a:pPr/>
              <a:t>‹#›</a:t>
            </a:fld>
            <a:endParaRPr lang="ja-JP" altLang="en-US" dirty="0"/>
          </a:p>
        </p:txBody>
      </p:sp>
    </p:spTree>
    <p:extLst>
      <p:ext uri="{BB962C8B-B14F-4D97-AF65-F5344CB8AC3E}">
        <p14:creationId xmlns:p14="http://schemas.microsoft.com/office/powerpoint/2010/main" val="96558109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游ゴシック" panose="020B0400000000000000" pitchFamily="50" charset="-128"/>
        <a:ea typeface="游ゴシック" panose="020B0400000000000000" pitchFamily="50" charset="-128"/>
        <a:cs typeface="+mn-cs"/>
      </a:defRPr>
    </a:lvl1pPr>
    <a:lvl2pPr marL="457200" algn="l" defTabSz="914400" rtl="0" eaLnBrk="1" latinLnBrk="0" hangingPunct="1">
      <a:defRPr kumimoji="1" sz="1200" kern="1200">
        <a:solidFill>
          <a:schemeClr val="tx1"/>
        </a:solidFill>
        <a:latin typeface="游ゴシック" panose="020B0400000000000000" pitchFamily="50" charset="-128"/>
        <a:ea typeface="游ゴシック" panose="020B0400000000000000" pitchFamily="50" charset="-128"/>
        <a:cs typeface="+mn-cs"/>
      </a:defRPr>
    </a:lvl2pPr>
    <a:lvl3pPr marL="914400" algn="l" defTabSz="914400" rtl="0" eaLnBrk="1" latinLnBrk="0" hangingPunct="1">
      <a:defRPr kumimoji="1" sz="1200" kern="1200">
        <a:solidFill>
          <a:schemeClr val="tx1"/>
        </a:solidFill>
        <a:latin typeface="游ゴシック" panose="020B0400000000000000" pitchFamily="50" charset="-128"/>
        <a:ea typeface="游ゴシック" panose="020B0400000000000000" pitchFamily="50" charset="-128"/>
        <a:cs typeface="+mn-cs"/>
      </a:defRPr>
    </a:lvl3pPr>
    <a:lvl4pPr marL="1371600" algn="l" defTabSz="914400" rtl="0" eaLnBrk="1" latinLnBrk="0" hangingPunct="1">
      <a:defRPr kumimoji="1" sz="1200" kern="1200">
        <a:solidFill>
          <a:schemeClr val="tx1"/>
        </a:solidFill>
        <a:latin typeface="游ゴシック" panose="020B0400000000000000" pitchFamily="50" charset="-128"/>
        <a:ea typeface="游ゴシック" panose="020B0400000000000000" pitchFamily="50" charset="-128"/>
        <a:cs typeface="+mn-cs"/>
      </a:defRPr>
    </a:lvl4pPr>
    <a:lvl5pPr marL="1828800" algn="l" defTabSz="914400" rtl="0" eaLnBrk="1" latinLnBrk="0" hangingPunct="1">
      <a:defRPr kumimoji="1" sz="1200" kern="1200">
        <a:solidFill>
          <a:schemeClr val="tx1"/>
        </a:solidFill>
        <a:latin typeface="游ゴシック" panose="020B0400000000000000" pitchFamily="50" charset="-128"/>
        <a:ea typeface="游ゴシック" panose="020B0400000000000000"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973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2314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
        <p:nvSpPr>
          <p:cNvPr id="4" name="日付プレースホルダー 3">
            <a:extLst>
              <a:ext uri="{FF2B5EF4-FFF2-40B4-BE49-F238E27FC236}">
                <a16:creationId xmlns:a16="http://schemas.microsoft.com/office/drawing/2014/main" id="{8AC066B1-5548-4F74-5EAE-2E4F1F57C340}"/>
              </a:ext>
            </a:extLst>
          </p:cNvPr>
          <p:cNvSpPr>
            <a:spLocks noGrp="1"/>
          </p:cNvSpPr>
          <p:nvPr>
            <p:ph type="dt" sz="half" idx="10"/>
          </p:nvPr>
        </p:nvSpPr>
        <p:spPr/>
        <p:txBody>
          <a:bodyPr/>
          <a:lstStyle/>
          <a:p>
            <a:fld id="{90C9FF11-76E0-489E-8C17-4BD2A61CE7DF}" type="datetimeFigureOut">
              <a:rPr kumimoji="1" lang="ja-JP" altLang="en-US" smtClean="0"/>
              <a:t>2025/10/21</a:t>
            </a:fld>
            <a:endParaRPr kumimoji="1" lang="ja-JP" altLang="en-US"/>
          </a:p>
        </p:txBody>
      </p:sp>
      <p:sp>
        <p:nvSpPr>
          <p:cNvPr id="5" name="フッター プレースホルダー 4">
            <a:extLst>
              <a:ext uri="{FF2B5EF4-FFF2-40B4-BE49-F238E27FC236}">
                <a16:creationId xmlns:a16="http://schemas.microsoft.com/office/drawing/2014/main" id="{F3C862C6-F291-F3F1-022B-E4A3169E420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AE65547-1545-E7C4-4D6B-07FE657583BA}"/>
              </a:ext>
            </a:extLst>
          </p:cNvPr>
          <p:cNvSpPr>
            <a:spLocks noGrp="1"/>
          </p:cNvSpPr>
          <p:nvPr>
            <p:ph type="sldNum" sz="quarter" idx="12"/>
          </p:nvPr>
        </p:nvSpPr>
        <p:spPr/>
        <p:txBody>
          <a:bodyPr/>
          <a:lstStyle/>
          <a:p>
            <a:fld id="{5D99B4C4-0BB6-4796-8AF2-6F1DCBEB30DF}" type="slidenum">
              <a:rPr kumimoji="1" lang="ja-JP" altLang="en-US" smtClean="0"/>
              <a:t>‹#›</a:t>
            </a:fld>
            <a:endParaRPr kumimoji="1" lang="ja-JP" altLang="en-US"/>
          </a:p>
        </p:txBody>
      </p:sp>
    </p:spTree>
    <p:extLst>
      <p:ext uri="{BB962C8B-B14F-4D97-AF65-F5344CB8AC3E}">
        <p14:creationId xmlns:p14="http://schemas.microsoft.com/office/powerpoint/2010/main" val="256882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3" name="日付プレースホルダー 2">
            <a:extLst>
              <a:ext uri="{FF2B5EF4-FFF2-40B4-BE49-F238E27FC236}">
                <a16:creationId xmlns:a16="http://schemas.microsoft.com/office/drawing/2014/main" id="{7323C963-4C8D-9573-78D7-06603597D3A6}"/>
              </a:ext>
            </a:extLst>
          </p:cNvPr>
          <p:cNvSpPr>
            <a:spLocks noGrp="1"/>
          </p:cNvSpPr>
          <p:nvPr>
            <p:ph type="dt" sz="half" idx="10"/>
          </p:nvPr>
        </p:nvSpPr>
        <p:spPr/>
        <p:txBody>
          <a:bodyPr/>
          <a:lstStyle/>
          <a:p>
            <a:endParaRPr kumimoji="1" lang="ja-JP" altLang="en-US"/>
          </a:p>
        </p:txBody>
      </p:sp>
      <p:sp>
        <p:nvSpPr>
          <p:cNvPr id="4" name="フッター プレースホルダー 3">
            <a:extLst>
              <a:ext uri="{FF2B5EF4-FFF2-40B4-BE49-F238E27FC236}">
                <a16:creationId xmlns:a16="http://schemas.microsoft.com/office/drawing/2014/main" id="{D0BA9E32-6C35-D3F8-399A-EC3306E9914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0F06095D-E314-E428-A0C1-CAB6749B5ED3}"/>
              </a:ext>
            </a:extLst>
          </p:cNvPr>
          <p:cNvSpPr>
            <a:spLocks noGrp="1"/>
          </p:cNvSpPr>
          <p:nvPr>
            <p:ph type="sldNum" sz="quarter" idx="12"/>
          </p:nvPr>
        </p:nvSpPr>
        <p:spPr/>
        <p:txBody>
          <a:bodyPr/>
          <a:lstStyle/>
          <a:p>
            <a:fld id="{4959BF58-9B27-424F-A993-3E08E883509F}" type="slidenum">
              <a:rPr kumimoji="1" lang="ja-JP" altLang="en-US" smtClean="0"/>
              <a:t>‹#›</a:t>
            </a:fld>
            <a:endParaRPr kumimoji="1" lang="ja-JP" altLang="en-US"/>
          </a:p>
        </p:txBody>
      </p:sp>
    </p:spTree>
    <p:extLst>
      <p:ext uri="{BB962C8B-B14F-4D97-AF65-F5344CB8AC3E}">
        <p14:creationId xmlns:p14="http://schemas.microsoft.com/office/powerpoint/2010/main" val="2087826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タイトル スライド">
    <p:spTree>
      <p:nvGrpSpPr>
        <p:cNvPr id="1" name=""/>
        <p:cNvGrpSpPr/>
        <p:nvPr/>
      </p:nvGrpSpPr>
      <p:grpSpPr>
        <a:xfrm>
          <a:off x="0" y="0"/>
          <a:ext cx="0" cy="0"/>
          <a:chOff x="0" y="0"/>
          <a:chExt cx="0" cy="0"/>
        </a:xfrm>
      </p:grpSpPr>
      <p:sp>
        <p:nvSpPr>
          <p:cNvPr id="4" name="日付プレースホルダー 3">
            <a:extLst>
              <a:ext uri="{FF2B5EF4-FFF2-40B4-BE49-F238E27FC236}">
                <a16:creationId xmlns:a16="http://schemas.microsoft.com/office/drawing/2014/main" id="{8885CB8A-2261-ED9C-1A3F-DC2190ACCC97}"/>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3EFAF825-41C0-D32E-D05F-5630D9CAC7A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333FE7D-38DF-E5F1-DF74-019D8E97A501}"/>
              </a:ext>
            </a:extLst>
          </p:cNvPr>
          <p:cNvSpPr>
            <a:spLocks noGrp="1"/>
          </p:cNvSpPr>
          <p:nvPr>
            <p:ph type="sldNum" sz="quarter" idx="12"/>
          </p:nvPr>
        </p:nvSpPr>
        <p:spPr/>
        <p:txBody>
          <a:bodyPr/>
          <a:lstStyle/>
          <a:p>
            <a:fld id="{5D99B4C4-0BB6-4796-8AF2-6F1DCBEB30DF}" type="slidenum">
              <a:rPr kumimoji="1" lang="ja-JP" altLang="en-US" smtClean="0"/>
              <a:t>‹#›</a:t>
            </a:fld>
            <a:endParaRPr kumimoji="1" lang="ja-JP" altLang="en-US"/>
          </a:p>
        </p:txBody>
      </p:sp>
    </p:spTree>
    <p:extLst>
      <p:ext uri="{BB962C8B-B14F-4D97-AF65-F5344CB8AC3E}">
        <p14:creationId xmlns:p14="http://schemas.microsoft.com/office/powerpoint/2010/main" val="910130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
        <p:nvSpPr>
          <p:cNvPr id="4" name="日付プレースホルダー 3">
            <a:extLst>
              <a:ext uri="{FF2B5EF4-FFF2-40B4-BE49-F238E27FC236}">
                <a16:creationId xmlns:a16="http://schemas.microsoft.com/office/drawing/2014/main" id="{8AC066B1-5548-4F74-5EAE-2E4F1F57C340}"/>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F3C862C6-F291-F3F1-022B-E4A3169E420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AE65547-1545-E7C4-4D6B-07FE657583BA}"/>
              </a:ext>
            </a:extLst>
          </p:cNvPr>
          <p:cNvSpPr>
            <a:spLocks noGrp="1"/>
          </p:cNvSpPr>
          <p:nvPr>
            <p:ph type="sldNum" sz="quarter" idx="12"/>
          </p:nvPr>
        </p:nvSpPr>
        <p:spPr/>
        <p:txBody>
          <a:bodyPr/>
          <a:lstStyle/>
          <a:p>
            <a:fld id="{5D99B4C4-0BB6-4796-8AF2-6F1DCBEB30DF}" type="slidenum">
              <a:rPr kumimoji="1" lang="ja-JP" altLang="en-US" smtClean="0"/>
              <a:t>‹#›</a:t>
            </a:fld>
            <a:endParaRPr kumimoji="1" lang="ja-JP" altLang="en-US"/>
          </a:p>
        </p:txBody>
      </p:sp>
    </p:spTree>
    <p:extLst>
      <p:ext uri="{BB962C8B-B14F-4D97-AF65-F5344CB8AC3E}">
        <p14:creationId xmlns:p14="http://schemas.microsoft.com/office/powerpoint/2010/main" val="2570319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9576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jp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090115"/>
      </p:ext>
    </p:extLst>
  </p:cSld>
  <p:clrMap bg1="lt1" tx1="dk1" bg2="lt2" tx2="dk2" accent1="accent1" accent2="accent2" accent3="accent3" accent4="accent4" accent5="accent5" accent6="accent6" hlink="hlink" folHlink="folHlink"/>
  <p:sldLayoutIdLst>
    <p:sldLayoutId id="2147483653" r:id="rId1"/>
    <p:sldLayoutId id="2147483808" r:id="rId2"/>
    <p:sldLayoutId id="2147483809" r:id="rId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5816530-896F-AA3F-C3C1-0771CA834396}"/>
              </a:ext>
            </a:extLst>
          </p:cNvPr>
          <p:cNvPicPr>
            <a:picLocks noChangeAspect="1"/>
          </p:cNvPicPr>
          <p:nvPr userDrawn="1"/>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l="91" t="14384" r="-91" b="10616"/>
          <a:stretch>
            <a:fillRect/>
          </a:stretch>
        </p:blipFill>
        <p:spPr>
          <a:xfrm>
            <a:off x="0" y="0"/>
            <a:ext cx="12192000" cy="6858000"/>
          </a:xfrm>
          <a:prstGeom prst="rect">
            <a:avLst/>
          </a:prstGeom>
        </p:spPr>
      </p:pic>
      <p:sp>
        <p:nvSpPr>
          <p:cNvPr id="4" name="日付プレースホルダー 3">
            <a:extLst>
              <a:ext uri="{FF2B5EF4-FFF2-40B4-BE49-F238E27FC236}">
                <a16:creationId xmlns:a16="http://schemas.microsoft.com/office/drawing/2014/main" id="{10E1AF7C-6C69-881B-1D0E-1F6D74E41E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游ゴシック" panose="020B0400000000000000" pitchFamily="50" charset="-128"/>
                <a:ea typeface="游ゴシック" panose="020B0400000000000000" pitchFamily="50" charset="-128"/>
              </a:defRPr>
            </a:lvl1pPr>
          </a:lstStyle>
          <a:p>
            <a:endParaRPr lang="ja-JP" altLang="en-US" dirty="0"/>
          </a:p>
        </p:txBody>
      </p:sp>
      <p:sp>
        <p:nvSpPr>
          <p:cNvPr id="5" name="フッター プレースホルダー 4">
            <a:extLst>
              <a:ext uri="{FF2B5EF4-FFF2-40B4-BE49-F238E27FC236}">
                <a16:creationId xmlns:a16="http://schemas.microsoft.com/office/drawing/2014/main" id="{08FAB295-2B49-B795-BD27-B153316A41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游ゴシック" panose="020B0400000000000000" pitchFamily="50" charset="-128"/>
                <a:ea typeface="游ゴシック" panose="020B0400000000000000" pitchFamily="50" charset="-128"/>
              </a:defRPr>
            </a:lvl1pPr>
          </a:lstStyle>
          <a:p>
            <a:endParaRPr lang="ja-JP" altLang="en-US" dirty="0"/>
          </a:p>
        </p:txBody>
      </p:sp>
      <p:sp>
        <p:nvSpPr>
          <p:cNvPr id="6" name="スライド番号プレースホルダー 5">
            <a:extLst>
              <a:ext uri="{FF2B5EF4-FFF2-40B4-BE49-F238E27FC236}">
                <a16:creationId xmlns:a16="http://schemas.microsoft.com/office/drawing/2014/main" id="{01DACCF6-25FE-51E4-D653-31E756BE29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游ゴシック" panose="020B0400000000000000" pitchFamily="50" charset="-128"/>
                <a:ea typeface="游ゴシック" panose="020B0400000000000000" pitchFamily="50" charset="-128"/>
              </a:defRPr>
            </a:lvl1pPr>
          </a:lstStyle>
          <a:p>
            <a:fld id="{4959BF58-9B27-424F-A993-3E08E883509F}" type="slidenum">
              <a:rPr lang="ja-JP" altLang="en-US" smtClean="0"/>
              <a:pPr/>
              <a:t>‹#›</a:t>
            </a:fld>
            <a:endParaRPr lang="ja-JP" altLang="en-US" dirty="0"/>
          </a:p>
        </p:txBody>
      </p:sp>
      <p:sp>
        <p:nvSpPr>
          <p:cNvPr id="16" name="正方形/長方形 15">
            <a:extLst>
              <a:ext uri="{FF2B5EF4-FFF2-40B4-BE49-F238E27FC236}">
                <a16:creationId xmlns:a16="http://schemas.microsoft.com/office/drawing/2014/main" id="{1A621861-4480-4C4D-9015-2920E9C431C2}"/>
              </a:ext>
            </a:extLst>
          </p:cNvPr>
          <p:cNvSpPr/>
          <p:nvPr userDrawn="1"/>
        </p:nvSpPr>
        <p:spPr>
          <a:xfrm>
            <a:off x="0" y="1733266"/>
            <a:ext cx="12180888" cy="3453586"/>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923148748"/>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7" r:id="rId3"/>
    <p:sldLayoutId id="2147483807" r:id="rId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5.pn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5327AD37-3BDE-6D10-489E-6A98A287D271}"/>
              </a:ext>
            </a:extLst>
          </p:cNvPr>
          <p:cNvSpPr txBox="1">
            <a:spLocks noChangeArrowheads="1"/>
          </p:cNvSpPr>
          <p:nvPr/>
        </p:nvSpPr>
        <p:spPr bwMode="auto">
          <a:xfrm>
            <a:off x="449145" y="1992324"/>
            <a:ext cx="8898341" cy="2908489"/>
          </a:xfrm>
          <a:prstGeom prst="rect">
            <a:avLst/>
          </a:prstGeom>
          <a:noFill/>
          <a:ln>
            <a:noFill/>
          </a:ln>
        </p:spPr>
        <p:txBody>
          <a:bodyPr wrap="square" lIns="0" tIns="114300" rIns="0" bIns="0">
            <a:spAutoFit/>
          </a:bodyPr>
          <a:lstStyle>
            <a:lvl1pPr marL="12700">
              <a:tabLst>
                <a:tab pos="4614863" algn="l"/>
              </a:tabLst>
              <a:defRPr>
                <a:solidFill>
                  <a:schemeClr val="tx1"/>
                </a:solidFill>
                <a:latin typeface="Arial" panose="020B0604020202020204" pitchFamily="34" charset="0"/>
                <a:ea typeface="ＭＳ Ｐゴシック" panose="020B0600070205080204" pitchFamily="50" charset="-128"/>
              </a:defRPr>
            </a:lvl1pPr>
            <a:lvl2pPr marL="742950" indent="-285750">
              <a:tabLst>
                <a:tab pos="4614863" algn="l"/>
              </a:tabLst>
              <a:defRPr>
                <a:solidFill>
                  <a:schemeClr val="tx1"/>
                </a:solidFill>
                <a:latin typeface="Arial" panose="020B0604020202020204" pitchFamily="34" charset="0"/>
                <a:ea typeface="ＭＳ Ｐゴシック" panose="020B0600070205080204" pitchFamily="50" charset="-128"/>
              </a:defRPr>
            </a:lvl2pPr>
            <a:lvl3pPr marL="1143000" indent="-228600">
              <a:tabLst>
                <a:tab pos="4614863" algn="l"/>
              </a:tabLst>
              <a:defRPr>
                <a:solidFill>
                  <a:schemeClr val="tx1"/>
                </a:solidFill>
                <a:latin typeface="Arial" panose="020B0604020202020204" pitchFamily="34" charset="0"/>
                <a:ea typeface="ＭＳ Ｐゴシック" panose="020B0600070205080204" pitchFamily="50" charset="-128"/>
              </a:defRPr>
            </a:lvl3pPr>
            <a:lvl4pPr marL="1600200" indent="-228600">
              <a:tabLst>
                <a:tab pos="4614863" algn="l"/>
              </a:tabLst>
              <a:defRPr>
                <a:solidFill>
                  <a:schemeClr val="tx1"/>
                </a:solidFill>
                <a:latin typeface="Arial" panose="020B0604020202020204" pitchFamily="34" charset="0"/>
                <a:ea typeface="ＭＳ Ｐゴシック" panose="020B0600070205080204" pitchFamily="50" charset="-128"/>
              </a:defRPr>
            </a:lvl4pPr>
            <a:lvl5pPr marL="2057400" indent="-228600">
              <a:tabLst>
                <a:tab pos="4614863" algn="l"/>
              </a:tabLst>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9pPr>
          </a:lstStyle>
          <a:p>
            <a:pPr algn="ctr">
              <a:spcBef>
                <a:spcPts val="900"/>
              </a:spcBef>
              <a:defRPr/>
            </a:pPr>
            <a:r>
              <a:rPr lang="ja-JP" altLang="en-US" sz="54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アンカーグループ社内の</a:t>
            </a:r>
            <a:br>
              <a:rPr lang="en-US" altLang="ja-JP" sz="54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br>
            <a:r>
              <a:rPr lang="ja-JP" altLang="en-US" sz="60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「ビジネスと人権</a:t>
            </a: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」活動</a:t>
            </a:r>
            <a:endParaRPr lang="en-US" altLang="ja-JP"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a:p>
            <a:pPr algn="ctr">
              <a:spcBef>
                <a:spcPts val="900"/>
              </a:spcBef>
              <a:defRPr/>
            </a:pP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１ 顧客との共同推進</a:t>
            </a:r>
            <a:endParaRPr lang="en-US" altLang="ja-JP" sz="44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p:txBody>
      </p:sp>
      <p:pic>
        <p:nvPicPr>
          <p:cNvPr id="4" name="図 3">
            <a:extLst>
              <a:ext uri="{FF2B5EF4-FFF2-40B4-BE49-F238E27FC236}">
                <a16:creationId xmlns:a16="http://schemas.microsoft.com/office/drawing/2014/main" id="{AA54AFFB-66F1-C9D1-53E2-DED4BB4AC897}"/>
              </a:ext>
            </a:extLst>
          </p:cNvPr>
          <p:cNvPicPr>
            <a:picLocks noChangeAspect="1"/>
          </p:cNvPicPr>
          <p:nvPr/>
        </p:nvPicPr>
        <p:blipFill>
          <a:blip r:embed="rId2"/>
          <a:srcRect t="28345"/>
          <a:stretch>
            <a:fillRect/>
          </a:stretch>
        </p:blipFill>
        <p:spPr>
          <a:xfrm>
            <a:off x="9475412" y="2525739"/>
            <a:ext cx="2267443" cy="1806522"/>
          </a:xfrm>
          <a:prstGeom prst="rect">
            <a:avLst/>
          </a:prstGeom>
        </p:spPr>
      </p:pic>
    </p:spTree>
    <p:extLst>
      <p:ext uri="{BB962C8B-B14F-4D97-AF65-F5344CB8AC3E}">
        <p14:creationId xmlns:p14="http://schemas.microsoft.com/office/powerpoint/2010/main" val="172639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6DA05-BABF-ABC6-400E-8DDBA8FCB32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149619EE-A421-A040-2D30-9DD66F42114C}"/>
              </a:ext>
            </a:extLst>
          </p:cNvPr>
          <p:cNvPicPr>
            <a:picLocks noChangeAspect="1"/>
          </p:cNvPicPr>
          <p:nvPr/>
        </p:nvPicPr>
        <p:blipFill>
          <a:blip r:embed="rId2"/>
          <a:stretch>
            <a:fillRect/>
          </a:stretch>
        </p:blipFill>
        <p:spPr>
          <a:xfrm>
            <a:off x="538925" y="1794945"/>
            <a:ext cx="2296035" cy="3268112"/>
          </a:xfrm>
          <a:prstGeom prst="rect">
            <a:avLst/>
          </a:prstGeom>
        </p:spPr>
      </p:pic>
      <p:pic>
        <p:nvPicPr>
          <p:cNvPr id="4" name="図 3">
            <a:extLst>
              <a:ext uri="{FF2B5EF4-FFF2-40B4-BE49-F238E27FC236}">
                <a16:creationId xmlns:a16="http://schemas.microsoft.com/office/drawing/2014/main" id="{DB5920F4-1CCC-FDFB-3A7B-5D957DBE70A2}"/>
              </a:ext>
            </a:extLst>
          </p:cNvPr>
          <p:cNvPicPr>
            <a:picLocks noChangeAspect="1"/>
          </p:cNvPicPr>
          <p:nvPr/>
        </p:nvPicPr>
        <p:blipFill>
          <a:blip r:embed="rId3"/>
          <a:stretch>
            <a:fillRect/>
          </a:stretch>
        </p:blipFill>
        <p:spPr>
          <a:xfrm>
            <a:off x="3026816" y="1794945"/>
            <a:ext cx="2395671" cy="3268111"/>
          </a:xfrm>
          <a:prstGeom prst="rect">
            <a:avLst/>
          </a:prstGeom>
          <a:ln w="28575">
            <a:solidFill>
              <a:schemeClr val="bg2">
                <a:lumMod val="75000"/>
              </a:schemeClr>
            </a:solidFill>
          </a:ln>
        </p:spPr>
      </p:pic>
      <p:sp>
        <p:nvSpPr>
          <p:cNvPr id="5" name="矢印: 右 4">
            <a:extLst>
              <a:ext uri="{FF2B5EF4-FFF2-40B4-BE49-F238E27FC236}">
                <a16:creationId xmlns:a16="http://schemas.microsoft.com/office/drawing/2014/main" id="{365268AD-BBA6-8F66-99F2-7AA8C700B6C3}"/>
              </a:ext>
            </a:extLst>
          </p:cNvPr>
          <p:cNvSpPr/>
          <p:nvPr/>
        </p:nvSpPr>
        <p:spPr>
          <a:xfrm>
            <a:off x="5539434" y="2185416"/>
            <a:ext cx="1005840" cy="2487168"/>
          </a:xfrm>
          <a:prstGeom prst="rightArrow">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68E426E6-F0C8-5E8E-812F-B7AAA6B61B45}"/>
              </a:ext>
            </a:extLst>
          </p:cNvPr>
          <p:cNvSpPr txBox="1"/>
          <p:nvPr/>
        </p:nvSpPr>
        <p:spPr>
          <a:xfrm>
            <a:off x="196334" y="124121"/>
            <a:ext cx="11818882"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ビジネスと人権活動をアンカーグループに適合するように整備しました</a:t>
            </a:r>
          </a:p>
        </p:txBody>
      </p:sp>
      <p:pic>
        <p:nvPicPr>
          <p:cNvPr id="8" name="図 7">
            <a:extLst>
              <a:ext uri="{FF2B5EF4-FFF2-40B4-BE49-F238E27FC236}">
                <a16:creationId xmlns:a16="http://schemas.microsoft.com/office/drawing/2014/main" id="{D32C2430-DAEF-3A71-8FBF-A532412F7868}"/>
              </a:ext>
            </a:extLst>
          </p:cNvPr>
          <p:cNvPicPr>
            <a:picLocks noChangeAspect="1"/>
          </p:cNvPicPr>
          <p:nvPr/>
        </p:nvPicPr>
        <p:blipFill>
          <a:blip r:embed="rId4"/>
          <a:stretch>
            <a:fillRect/>
          </a:stretch>
        </p:blipFill>
        <p:spPr>
          <a:xfrm>
            <a:off x="7252827" y="1257826"/>
            <a:ext cx="3561477" cy="2022707"/>
          </a:xfrm>
          <a:prstGeom prst="rect">
            <a:avLst/>
          </a:prstGeom>
          <a:ln w="12700">
            <a:solidFill>
              <a:schemeClr val="tx2">
                <a:lumMod val="60000"/>
                <a:lumOff val="40000"/>
              </a:schemeClr>
            </a:solidFill>
          </a:ln>
        </p:spPr>
      </p:pic>
      <p:pic>
        <p:nvPicPr>
          <p:cNvPr id="10" name="図 9">
            <a:extLst>
              <a:ext uri="{FF2B5EF4-FFF2-40B4-BE49-F238E27FC236}">
                <a16:creationId xmlns:a16="http://schemas.microsoft.com/office/drawing/2014/main" id="{C1491001-811F-D156-F85D-CF80E4336DB7}"/>
              </a:ext>
            </a:extLst>
          </p:cNvPr>
          <p:cNvPicPr>
            <a:picLocks noChangeAspect="1"/>
          </p:cNvPicPr>
          <p:nvPr/>
        </p:nvPicPr>
        <p:blipFill>
          <a:blip r:embed="rId5"/>
          <a:stretch>
            <a:fillRect/>
          </a:stretch>
        </p:blipFill>
        <p:spPr>
          <a:xfrm>
            <a:off x="6470504" y="3807088"/>
            <a:ext cx="2694680" cy="2022707"/>
          </a:xfrm>
          <a:prstGeom prst="rect">
            <a:avLst/>
          </a:prstGeom>
          <a:ln>
            <a:solidFill>
              <a:schemeClr val="tx2">
                <a:lumMod val="60000"/>
                <a:lumOff val="40000"/>
              </a:schemeClr>
            </a:solidFill>
          </a:ln>
        </p:spPr>
      </p:pic>
      <p:pic>
        <p:nvPicPr>
          <p:cNvPr id="11" name="図 10">
            <a:extLst>
              <a:ext uri="{FF2B5EF4-FFF2-40B4-BE49-F238E27FC236}">
                <a16:creationId xmlns:a16="http://schemas.microsoft.com/office/drawing/2014/main" id="{1D0280DC-11B3-9547-A864-FF11C874E593}"/>
              </a:ext>
            </a:extLst>
          </p:cNvPr>
          <p:cNvPicPr>
            <a:picLocks noChangeAspect="1"/>
          </p:cNvPicPr>
          <p:nvPr/>
        </p:nvPicPr>
        <p:blipFill>
          <a:blip r:embed="rId6"/>
          <a:stretch>
            <a:fillRect/>
          </a:stretch>
        </p:blipFill>
        <p:spPr>
          <a:xfrm>
            <a:off x="9390991" y="3429000"/>
            <a:ext cx="1579653" cy="1634474"/>
          </a:xfrm>
          <a:prstGeom prst="rect">
            <a:avLst/>
          </a:prstGeom>
          <a:ln w="28575">
            <a:solidFill>
              <a:schemeClr val="bg1">
                <a:lumMod val="75000"/>
              </a:schemeClr>
            </a:solidFill>
          </a:ln>
        </p:spPr>
      </p:pic>
      <p:pic>
        <p:nvPicPr>
          <p:cNvPr id="12" name="図 11">
            <a:extLst>
              <a:ext uri="{FF2B5EF4-FFF2-40B4-BE49-F238E27FC236}">
                <a16:creationId xmlns:a16="http://schemas.microsoft.com/office/drawing/2014/main" id="{45A44AE3-4030-C2C8-B0D0-858F6CA1FA6B}"/>
              </a:ext>
            </a:extLst>
          </p:cNvPr>
          <p:cNvPicPr>
            <a:picLocks noChangeAspect="1"/>
          </p:cNvPicPr>
          <p:nvPr/>
        </p:nvPicPr>
        <p:blipFill>
          <a:blip r:embed="rId7"/>
          <a:stretch>
            <a:fillRect/>
          </a:stretch>
        </p:blipFill>
        <p:spPr>
          <a:xfrm>
            <a:off x="10111593" y="4337538"/>
            <a:ext cx="1755567" cy="1748806"/>
          </a:xfrm>
          <a:prstGeom prst="rect">
            <a:avLst/>
          </a:prstGeom>
          <a:ln w="28575">
            <a:solidFill>
              <a:schemeClr val="bg1">
                <a:lumMod val="75000"/>
              </a:schemeClr>
            </a:solidFill>
          </a:ln>
        </p:spPr>
      </p:pic>
    </p:spTree>
    <p:extLst>
      <p:ext uri="{BB962C8B-B14F-4D97-AF65-F5344CB8AC3E}">
        <p14:creationId xmlns:p14="http://schemas.microsoft.com/office/powerpoint/2010/main" val="1529137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3616BC25-1DEE-F143-F639-304B86427BBB}"/>
              </a:ext>
            </a:extLst>
          </p:cNvPr>
          <p:cNvPicPr>
            <a:picLocks noChangeAspect="1"/>
          </p:cNvPicPr>
          <p:nvPr/>
        </p:nvPicPr>
        <p:blipFill>
          <a:blip r:embed="rId2"/>
          <a:stretch>
            <a:fillRect/>
          </a:stretch>
        </p:blipFill>
        <p:spPr>
          <a:xfrm>
            <a:off x="417014" y="1089424"/>
            <a:ext cx="3561477" cy="2022707"/>
          </a:xfrm>
          <a:prstGeom prst="rect">
            <a:avLst/>
          </a:prstGeom>
          <a:ln w="12700">
            <a:solidFill>
              <a:schemeClr val="tx2">
                <a:lumMod val="60000"/>
                <a:lumOff val="40000"/>
              </a:schemeClr>
            </a:solidFill>
          </a:ln>
        </p:spPr>
      </p:pic>
      <p:pic>
        <p:nvPicPr>
          <p:cNvPr id="13" name="図 12">
            <a:extLst>
              <a:ext uri="{FF2B5EF4-FFF2-40B4-BE49-F238E27FC236}">
                <a16:creationId xmlns:a16="http://schemas.microsoft.com/office/drawing/2014/main" id="{50DA0475-7202-CA0D-0AB1-479CF507AA76}"/>
              </a:ext>
            </a:extLst>
          </p:cNvPr>
          <p:cNvPicPr>
            <a:picLocks noChangeAspect="1"/>
          </p:cNvPicPr>
          <p:nvPr/>
        </p:nvPicPr>
        <p:blipFill>
          <a:blip r:embed="rId3"/>
          <a:stretch>
            <a:fillRect/>
          </a:stretch>
        </p:blipFill>
        <p:spPr>
          <a:xfrm>
            <a:off x="5646520" y="1089424"/>
            <a:ext cx="6128466" cy="3475042"/>
          </a:xfrm>
          <a:prstGeom prst="rect">
            <a:avLst/>
          </a:prstGeom>
        </p:spPr>
      </p:pic>
      <p:pic>
        <p:nvPicPr>
          <p:cNvPr id="8" name="図 7">
            <a:extLst>
              <a:ext uri="{FF2B5EF4-FFF2-40B4-BE49-F238E27FC236}">
                <a16:creationId xmlns:a16="http://schemas.microsoft.com/office/drawing/2014/main" id="{81E4F10E-B785-4571-287B-A22692EE7A1C}"/>
              </a:ext>
            </a:extLst>
          </p:cNvPr>
          <p:cNvPicPr>
            <a:picLocks noChangeAspect="1"/>
          </p:cNvPicPr>
          <p:nvPr/>
        </p:nvPicPr>
        <p:blipFill>
          <a:blip r:embed="rId4"/>
          <a:stretch>
            <a:fillRect/>
          </a:stretch>
        </p:blipFill>
        <p:spPr>
          <a:xfrm>
            <a:off x="4116847" y="2826945"/>
            <a:ext cx="6106145" cy="3475042"/>
          </a:xfrm>
          <a:prstGeom prst="rect">
            <a:avLst/>
          </a:prstGeom>
        </p:spPr>
      </p:pic>
      <p:sp>
        <p:nvSpPr>
          <p:cNvPr id="14" name="テキスト ボックス 13">
            <a:extLst>
              <a:ext uri="{FF2B5EF4-FFF2-40B4-BE49-F238E27FC236}">
                <a16:creationId xmlns:a16="http://schemas.microsoft.com/office/drawing/2014/main" id="{52FB5E4F-1231-628B-AEA6-E2850080FD2E}"/>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紹介資料の</a:t>
            </a:r>
            <a:r>
              <a:rPr kumimoji="1" lang="en-US" altLang="ja-JP" sz="2800" b="1" dirty="0">
                <a:solidFill>
                  <a:schemeClr val="tx1">
                    <a:lumMod val="65000"/>
                    <a:lumOff val="35000"/>
                  </a:schemeClr>
                </a:solidFill>
              </a:rPr>
              <a:t>P</a:t>
            </a:r>
            <a:r>
              <a:rPr kumimoji="1" lang="ja-JP" altLang="en-US" sz="2800" b="1" dirty="0">
                <a:solidFill>
                  <a:schemeClr val="tx1">
                    <a:lumMod val="65000"/>
                    <a:lumOff val="35000"/>
                  </a:schemeClr>
                </a:solidFill>
              </a:rPr>
              <a:t>３</a:t>
            </a:r>
            <a:r>
              <a:rPr kumimoji="1" lang="en-US" altLang="ja-JP" sz="2800" b="1" dirty="0">
                <a:solidFill>
                  <a:schemeClr val="tx1">
                    <a:lumMod val="65000"/>
                    <a:lumOff val="35000"/>
                  </a:schemeClr>
                </a:solidFill>
              </a:rPr>
              <a:t>,P</a:t>
            </a:r>
            <a:r>
              <a:rPr kumimoji="1" lang="ja-JP" altLang="en-US" sz="2800" b="1" dirty="0">
                <a:solidFill>
                  <a:schemeClr val="tx1">
                    <a:lumMod val="65000"/>
                    <a:lumOff val="35000"/>
                  </a:schemeClr>
                </a:solidFill>
              </a:rPr>
              <a:t>８</a:t>
            </a:r>
            <a:r>
              <a:rPr kumimoji="1" lang="en-US" altLang="ja-JP" sz="2800" b="1" dirty="0">
                <a:solidFill>
                  <a:schemeClr val="tx1">
                    <a:lumMod val="65000"/>
                    <a:lumOff val="35000"/>
                  </a:schemeClr>
                </a:solidFill>
              </a:rPr>
              <a:t>,</a:t>
            </a:r>
            <a:r>
              <a:rPr kumimoji="1" lang="en-US" altLang="ja-JP" sz="2800" b="1">
                <a:solidFill>
                  <a:schemeClr val="tx1">
                    <a:lumMod val="65000"/>
                    <a:lumOff val="35000"/>
                  </a:schemeClr>
                </a:solidFill>
              </a:rPr>
              <a:t>P</a:t>
            </a:r>
            <a:r>
              <a:rPr kumimoji="1" lang="ja-JP" altLang="en-US" sz="2800" b="1">
                <a:solidFill>
                  <a:schemeClr val="tx1">
                    <a:lumMod val="65000"/>
                    <a:lumOff val="35000"/>
                  </a:schemeClr>
                </a:solidFill>
              </a:rPr>
              <a:t>９</a:t>
            </a:r>
            <a:r>
              <a:rPr kumimoji="1" lang="en-US" altLang="ja-JP" sz="2800" b="1">
                <a:solidFill>
                  <a:schemeClr val="tx1">
                    <a:lumMod val="65000"/>
                    <a:lumOff val="35000"/>
                  </a:schemeClr>
                </a:solidFill>
              </a:rPr>
              <a:t>,P</a:t>
            </a:r>
            <a:r>
              <a:rPr kumimoji="1" lang="ja-JP" altLang="en-US" sz="2800" b="1">
                <a:solidFill>
                  <a:schemeClr val="tx1">
                    <a:lumMod val="65000"/>
                    <a:lumOff val="35000"/>
                  </a:schemeClr>
                </a:solidFill>
              </a:rPr>
              <a:t>１０を</a:t>
            </a:r>
            <a:r>
              <a:rPr kumimoji="1" lang="ja-JP" altLang="en-US" sz="2800" b="1" dirty="0">
                <a:solidFill>
                  <a:schemeClr val="tx1">
                    <a:lumMod val="65000"/>
                    <a:lumOff val="35000"/>
                  </a:schemeClr>
                </a:solidFill>
              </a:rPr>
              <a:t>参照してください</a:t>
            </a:r>
          </a:p>
        </p:txBody>
      </p:sp>
    </p:spTree>
    <p:extLst>
      <p:ext uri="{BB962C8B-B14F-4D97-AF65-F5344CB8AC3E}">
        <p14:creationId xmlns:p14="http://schemas.microsoft.com/office/powerpoint/2010/main" val="1423718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EDE33EFB-9A61-06DA-C844-896CAD843540}"/>
              </a:ext>
            </a:extLst>
          </p:cNvPr>
          <p:cNvSpPr/>
          <p:nvPr/>
        </p:nvSpPr>
        <p:spPr>
          <a:xfrm>
            <a:off x="8148651" y="1280160"/>
            <a:ext cx="3695699" cy="969264"/>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ja-JP" altLang="en-US" b="1" spc="300" dirty="0"/>
          </a:p>
        </p:txBody>
      </p:sp>
      <p:sp>
        <p:nvSpPr>
          <p:cNvPr id="4" name="正方形/長方形 3">
            <a:extLst>
              <a:ext uri="{FF2B5EF4-FFF2-40B4-BE49-F238E27FC236}">
                <a16:creationId xmlns:a16="http://schemas.microsoft.com/office/drawing/2014/main" id="{698C8F98-7C59-EE05-93EC-5AB39BFF798E}"/>
              </a:ext>
            </a:extLst>
          </p:cNvPr>
          <p:cNvSpPr/>
          <p:nvPr/>
        </p:nvSpPr>
        <p:spPr>
          <a:xfrm>
            <a:off x="4300551" y="1280161"/>
            <a:ext cx="3535681" cy="969264"/>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ja-JP" altLang="en-US" b="1" spc="300" dirty="0"/>
          </a:p>
        </p:txBody>
      </p:sp>
      <p:sp>
        <p:nvSpPr>
          <p:cNvPr id="5" name="正方形/長方形 4">
            <a:extLst>
              <a:ext uri="{FF2B5EF4-FFF2-40B4-BE49-F238E27FC236}">
                <a16:creationId xmlns:a16="http://schemas.microsoft.com/office/drawing/2014/main" id="{66ED229F-B99B-1751-F0D9-35FF5FEFAE83}"/>
              </a:ext>
            </a:extLst>
          </p:cNvPr>
          <p:cNvSpPr/>
          <p:nvPr/>
        </p:nvSpPr>
        <p:spPr>
          <a:xfrm>
            <a:off x="425273" y="1280161"/>
            <a:ext cx="3535681" cy="969264"/>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ja-JP" altLang="en-US" b="1" spc="300" dirty="0"/>
          </a:p>
        </p:txBody>
      </p:sp>
      <p:sp>
        <p:nvSpPr>
          <p:cNvPr id="6" name="テキスト ボックス 5">
            <a:extLst>
              <a:ext uri="{FF2B5EF4-FFF2-40B4-BE49-F238E27FC236}">
                <a16:creationId xmlns:a16="http://schemas.microsoft.com/office/drawing/2014/main" id="{B7DA576D-CA55-F2FE-4604-B02F88150130}"/>
              </a:ext>
            </a:extLst>
          </p:cNvPr>
          <p:cNvSpPr txBox="1"/>
          <p:nvPr/>
        </p:nvSpPr>
        <p:spPr>
          <a:xfrm>
            <a:off x="8068643" y="1364160"/>
            <a:ext cx="3977053" cy="4416594"/>
          </a:xfrm>
          <a:prstGeom prst="rect">
            <a:avLst/>
          </a:prstGeom>
          <a:noFill/>
        </p:spPr>
        <p:txBody>
          <a:bodyPr wrap="square">
            <a:spAutoFit/>
          </a:bodyPr>
          <a:lstStyle/>
          <a:p>
            <a:r>
              <a:rPr lang="ja-JP" altLang="en-US" sz="2000" b="1" dirty="0">
                <a:solidFill>
                  <a:schemeClr val="bg1"/>
                </a:solidFill>
              </a:rPr>
              <a:t> ３</a:t>
            </a:r>
            <a:r>
              <a:rPr lang="en-US" altLang="ja-JP" sz="2000" b="1" dirty="0">
                <a:solidFill>
                  <a:schemeClr val="bg1"/>
                </a:solidFill>
              </a:rPr>
              <a:t>. </a:t>
            </a:r>
            <a:r>
              <a:rPr lang="ja-JP" altLang="en-US" sz="2000" b="1" dirty="0">
                <a:solidFill>
                  <a:schemeClr val="bg1"/>
                </a:solidFill>
              </a:rPr>
              <a:t>環境に関連する人権</a:t>
            </a:r>
            <a:br>
              <a:rPr lang="en-US" altLang="ja-JP" sz="2000" b="1" dirty="0">
                <a:solidFill>
                  <a:schemeClr val="bg1"/>
                </a:solidFill>
              </a:rPr>
            </a:br>
            <a:endParaRPr lang="ja-JP" altLang="en-US" sz="500" b="1" dirty="0">
              <a:solidFill>
                <a:schemeClr val="bg1"/>
              </a:solidFill>
            </a:endParaRPr>
          </a:p>
          <a:p>
            <a:r>
              <a:rPr lang="ja-JP" altLang="en-US" sz="1600" b="1" dirty="0">
                <a:solidFill>
                  <a:schemeClr val="bg1"/>
                </a:solidFill>
              </a:rPr>
              <a:t>　「健康安全な環境の中で生きる権利」</a:t>
            </a:r>
            <a:br>
              <a:rPr lang="en-US" altLang="ja-JP" sz="1600" b="1" dirty="0">
                <a:solidFill>
                  <a:schemeClr val="tx1">
                    <a:lumMod val="75000"/>
                    <a:lumOff val="25000"/>
                  </a:schemeClr>
                </a:solidFill>
              </a:rPr>
            </a:br>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  </a:t>
            </a:r>
          </a:p>
          <a:p>
            <a:r>
              <a:rPr lang="en-US" altLang="ja-JP" sz="1600" b="1" dirty="0">
                <a:solidFill>
                  <a:schemeClr val="tx1">
                    <a:lumMod val="75000"/>
                    <a:lumOff val="25000"/>
                  </a:schemeClr>
                </a:solidFill>
              </a:rPr>
              <a:t>PC</a:t>
            </a:r>
            <a:r>
              <a:rPr lang="ja-JP" altLang="en-US" sz="1600" b="1" dirty="0">
                <a:solidFill>
                  <a:schemeClr val="tx1">
                    <a:lumMod val="75000"/>
                    <a:lumOff val="25000"/>
                  </a:schemeClr>
                </a:solidFill>
              </a:rPr>
              <a:t>リユース事業は、電子廃棄物（</a:t>
            </a:r>
            <a:r>
              <a:rPr lang="en-US" altLang="ja-JP" sz="1600" b="1" dirty="0">
                <a:solidFill>
                  <a:schemeClr val="tx1">
                    <a:lumMod val="75000"/>
                    <a:lumOff val="25000"/>
                  </a:schemeClr>
                </a:solidFill>
              </a:rPr>
              <a:t>E-waste</a:t>
            </a:r>
            <a:r>
              <a:rPr lang="ja-JP" altLang="en-US" sz="1600" b="1" dirty="0">
                <a:solidFill>
                  <a:schemeClr val="tx1">
                    <a:lumMod val="75000"/>
                    <a:lumOff val="25000"/>
                  </a:schemeClr>
                </a:solidFill>
              </a:rPr>
              <a:t>）の不適切な処理による土壌や水質汚染を防ぎます。</a:t>
            </a:r>
            <a:endParaRPr lang="en-US" altLang="ja-JP" sz="1600" b="1" dirty="0">
              <a:solidFill>
                <a:schemeClr val="tx1">
                  <a:lumMod val="75000"/>
                  <a:lumOff val="25000"/>
                </a:schemeClr>
              </a:solidFill>
            </a:endParaRPr>
          </a:p>
          <a:p>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新品</a:t>
            </a:r>
            <a:r>
              <a:rPr lang="en-US" altLang="ja-JP" sz="1600" b="1" dirty="0">
                <a:solidFill>
                  <a:schemeClr val="tx1">
                    <a:lumMod val="75000"/>
                    <a:lumOff val="25000"/>
                  </a:schemeClr>
                </a:solidFill>
              </a:rPr>
              <a:t>PC</a:t>
            </a:r>
            <a:r>
              <a:rPr lang="ja-JP" altLang="en-US" sz="1600" b="1" dirty="0">
                <a:solidFill>
                  <a:schemeClr val="tx1">
                    <a:lumMod val="75000"/>
                    <a:lumOff val="25000"/>
                  </a:schemeClr>
                </a:solidFill>
              </a:rPr>
              <a:t>の製造に伴う資源採取やエネルギー消費を減らすことで、</a:t>
            </a:r>
            <a:r>
              <a:rPr lang="en-US" altLang="ja-JP" sz="1600" b="1" dirty="0">
                <a:solidFill>
                  <a:schemeClr val="tx1">
                    <a:lumMod val="75000"/>
                    <a:lumOff val="25000"/>
                  </a:schemeClr>
                </a:solidFill>
              </a:rPr>
              <a:t>CO2</a:t>
            </a:r>
            <a:r>
              <a:rPr lang="ja-JP" altLang="en-US" sz="1600" b="1" dirty="0">
                <a:solidFill>
                  <a:schemeClr val="tx1">
                    <a:lumMod val="75000"/>
                    <a:lumOff val="25000"/>
                  </a:schemeClr>
                </a:solidFill>
              </a:rPr>
              <a:t>排出を抑え、気候変動による自然災害から人々を守ります。  </a:t>
            </a:r>
          </a:p>
          <a:p>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国連の「環境に関する人権」では、健康的な環境で生活する権利が認められており、</a:t>
            </a:r>
            <a:r>
              <a:rPr lang="en-US" altLang="ja-JP" sz="1600" b="1" dirty="0">
                <a:solidFill>
                  <a:schemeClr val="tx1">
                    <a:lumMod val="75000"/>
                    <a:lumOff val="25000"/>
                  </a:schemeClr>
                </a:solidFill>
              </a:rPr>
              <a:t>PC</a:t>
            </a:r>
            <a:r>
              <a:rPr lang="ja-JP" altLang="en-US" sz="1600" b="1" dirty="0">
                <a:solidFill>
                  <a:schemeClr val="tx1">
                    <a:lumMod val="75000"/>
                    <a:lumOff val="25000"/>
                  </a:schemeClr>
                </a:solidFill>
              </a:rPr>
              <a:t>リユースはこの権利を支える実践的な手段となります。</a:t>
            </a:r>
          </a:p>
        </p:txBody>
      </p:sp>
      <p:sp>
        <p:nvSpPr>
          <p:cNvPr id="7" name="テキスト ボックス 6">
            <a:extLst>
              <a:ext uri="{FF2B5EF4-FFF2-40B4-BE49-F238E27FC236}">
                <a16:creationId xmlns:a16="http://schemas.microsoft.com/office/drawing/2014/main" id="{E3438EDB-C9F2-B143-39F4-8394F42BB2C0}"/>
              </a:ext>
            </a:extLst>
          </p:cNvPr>
          <p:cNvSpPr txBox="1"/>
          <p:nvPr/>
        </p:nvSpPr>
        <p:spPr>
          <a:xfrm>
            <a:off x="4220543" y="1364160"/>
            <a:ext cx="3695699" cy="3924151"/>
          </a:xfrm>
          <a:prstGeom prst="rect">
            <a:avLst/>
          </a:prstGeom>
          <a:noFill/>
        </p:spPr>
        <p:txBody>
          <a:bodyPr wrap="square">
            <a:spAutoFit/>
          </a:bodyPr>
          <a:lstStyle/>
          <a:p>
            <a:r>
              <a:rPr lang="ja-JP" altLang="en-US" sz="2000" b="1" dirty="0">
                <a:solidFill>
                  <a:schemeClr val="bg1"/>
                </a:solidFill>
              </a:rPr>
              <a:t> ２</a:t>
            </a:r>
            <a:r>
              <a:rPr lang="en-US" altLang="ja-JP" sz="2000" b="1" dirty="0">
                <a:solidFill>
                  <a:schemeClr val="bg1"/>
                </a:solidFill>
              </a:rPr>
              <a:t>. </a:t>
            </a:r>
            <a:r>
              <a:rPr lang="ja-JP" altLang="en-US" sz="2000" b="1" dirty="0">
                <a:solidFill>
                  <a:schemeClr val="bg1"/>
                </a:solidFill>
              </a:rPr>
              <a:t>経済に関連する人権</a:t>
            </a:r>
            <a:br>
              <a:rPr lang="en-US" altLang="ja-JP" sz="2000" b="1" dirty="0">
                <a:solidFill>
                  <a:schemeClr val="bg1"/>
                </a:solidFill>
              </a:rPr>
            </a:br>
            <a:endParaRPr lang="ja-JP" altLang="en-US" sz="500" b="1" dirty="0">
              <a:solidFill>
                <a:schemeClr val="bg1"/>
              </a:solidFill>
            </a:endParaRPr>
          </a:p>
          <a:p>
            <a:r>
              <a:rPr lang="ja-JP" altLang="en-US" sz="1600" b="1" dirty="0">
                <a:solidFill>
                  <a:schemeClr val="bg1"/>
                </a:solidFill>
              </a:rPr>
              <a:t>　「経済的機会と労働を得る権利」  </a:t>
            </a:r>
            <a:endParaRPr lang="en-US" altLang="ja-JP" sz="1600" b="1" dirty="0">
              <a:solidFill>
                <a:schemeClr val="bg1"/>
              </a:solidFill>
            </a:endParaRPr>
          </a:p>
          <a:p>
            <a:br>
              <a:rPr lang="en-US" altLang="ja-JP" sz="1600" b="1" dirty="0">
                <a:solidFill>
                  <a:schemeClr val="tx1">
                    <a:lumMod val="75000"/>
                    <a:lumOff val="25000"/>
                  </a:schemeClr>
                </a:solidFill>
              </a:rPr>
            </a:br>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サプライチェーンの結節点としての特殊な価値を創出します。</a:t>
            </a:r>
            <a:endParaRPr lang="en-US" altLang="ja-JP" sz="1600" b="1" dirty="0">
              <a:solidFill>
                <a:schemeClr val="tx1">
                  <a:lumMod val="75000"/>
                  <a:lumOff val="25000"/>
                </a:schemeClr>
              </a:solidFill>
            </a:endParaRPr>
          </a:p>
          <a:p>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自社の</a:t>
            </a:r>
            <a:r>
              <a:rPr lang="en-US" altLang="ja-JP" sz="1600" b="1" dirty="0">
                <a:solidFill>
                  <a:schemeClr val="tx1">
                    <a:lumMod val="75000"/>
                    <a:lumOff val="25000"/>
                  </a:schemeClr>
                </a:solidFill>
              </a:rPr>
              <a:t>PC</a:t>
            </a:r>
            <a:r>
              <a:rPr lang="ja-JP" altLang="en-US" sz="1600" b="1" dirty="0">
                <a:solidFill>
                  <a:schemeClr val="tx1">
                    <a:lumMod val="75000"/>
                    <a:lumOff val="25000"/>
                  </a:schemeClr>
                </a:solidFill>
              </a:rPr>
              <a:t>という高付加価値商品を再活性化し、販売戦略を支援する重要な手段。顧客をサーキュラーエコノミーに巻き込み、顧客の事業セグメント増大と収益拡大を同時に実現します。</a:t>
            </a:r>
            <a:endParaRPr lang="en-US" altLang="ja-JP" sz="1600" b="1" dirty="0">
              <a:solidFill>
                <a:schemeClr val="tx1">
                  <a:lumMod val="75000"/>
                  <a:lumOff val="25000"/>
                </a:schemeClr>
              </a:solidFill>
            </a:endParaRPr>
          </a:p>
          <a:p>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国連人権宣言の第</a:t>
            </a:r>
            <a:r>
              <a:rPr lang="en-US" altLang="ja-JP" sz="1600" b="1" dirty="0">
                <a:solidFill>
                  <a:schemeClr val="tx1">
                    <a:lumMod val="75000"/>
                    <a:lumOff val="25000"/>
                  </a:schemeClr>
                </a:solidFill>
              </a:rPr>
              <a:t>23</a:t>
            </a:r>
            <a:r>
              <a:rPr lang="ja-JP" altLang="en-US" sz="1600" b="1" dirty="0">
                <a:solidFill>
                  <a:schemeClr val="tx1">
                    <a:lumMod val="75000"/>
                    <a:lumOff val="25000"/>
                  </a:schemeClr>
                </a:solidFill>
              </a:rPr>
              <a:t>条（労働の権利、公正な報酬の権利）に深く根ざします。</a:t>
            </a:r>
            <a:endParaRPr lang="en-US" altLang="ja-JP" sz="1600" b="1" dirty="0">
              <a:solidFill>
                <a:schemeClr val="tx1">
                  <a:lumMod val="75000"/>
                  <a:lumOff val="25000"/>
                </a:schemeClr>
              </a:solidFill>
            </a:endParaRPr>
          </a:p>
        </p:txBody>
      </p:sp>
      <p:sp>
        <p:nvSpPr>
          <p:cNvPr id="8" name="テキスト ボックス 7">
            <a:extLst>
              <a:ext uri="{FF2B5EF4-FFF2-40B4-BE49-F238E27FC236}">
                <a16:creationId xmlns:a16="http://schemas.microsoft.com/office/drawing/2014/main" id="{6C32CEA3-C137-D701-E401-E8E8EB876690}"/>
              </a:ext>
            </a:extLst>
          </p:cNvPr>
          <p:cNvSpPr txBox="1"/>
          <p:nvPr/>
        </p:nvSpPr>
        <p:spPr>
          <a:xfrm>
            <a:off x="372443" y="1377010"/>
            <a:ext cx="3695699" cy="3924151"/>
          </a:xfrm>
          <a:prstGeom prst="rect">
            <a:avLst/>
          </a:prstGeom>
          <a:noFill/>
        </p:spPr>
        <p:txBody>
          <a:bodyPr wrap="square">
            <a:spAutoFit/>
          </a:bodyPr>
          <a:lstStyle/>
          <a:p>
            <a:r>
              <a:rPr lang="ja-JP" altLang="en-US" sz="2000" b="1" dirty="0">
                <a:solidFill>
                  <a:schemeClr val="bg1"/>
                </a:solidFill>
              </a:rPr>
              <a:t> １</a:t>
            </a:r>
            <a:r>
              <a:rPr lang="en-US" altLang="ja-JP" sz="2000" b="1" dirty="0">
                <a:solidFill>
                  <a:schemeClr val="bg1"/>
                </a:solidFill>
              </a:rPr>
              <a:t>. </a:t>
            </a:r>
            <a:r>
              <a:rPr lang="ja-JP" altLang="en-US" sz="2000" b="1" dirty="0">
                <a:solidFill>
                  <a:schemeClr val="bg1"/>
                </a:solidFill>
              </a:rPr>
              <a:t>社会に関連する人権</a:t>
            </a:r>
            <a:br>
              <a:rPr lang="en-US" altLang="ja-JP" sz="2000" b="1" dirty="0">
                <a:solidFill>
                  <a:schemeClr val="bg1"/>
                </a:solidFill>
              </a:rPr>
            </a:br>
            <a:endParaRPr lang="ja-JP" altLang="en-US" sz="500" b="1" dirty="0">
              <a:solidFill>
                <a:schemeClr val="bg1"/>
              </a:solidFill>
            </a:endParaRPr>
          </a:p>
          <a:p>
            <a:r>
              <a:rPr lang="ja-JP" altLang="en-US" sz="1600" b="1" dirty="0">
                <a:solidFill>
                  <a:schemeClr val="bg1"/>
                </a:solidFill>
              </a:rPr>
              <a:t>　「情報と教育にアクセスする権利」</a:t>
            </a:r>
            <a:endParaRPr lang="en-US" altLang="ja-JP" sz="1600" b="1" dirty="0">
              <a:solidFill>
                <a:schemeClr val="bg1"/>
              </a:solidFill>
            </a:endParaRPr>
          </a:p>
          <a:p>
            <a:r>
              <a:rPr lang="ja-JP" altLang="en-US" sz="1600" b="1" dirty="0">
                <a:solidFill>
                  <a:schemeClr val="bg1"/>
                </a:solidFill>
              </a:rPr>
              <a:t>  </a:t>
            </a:r>
          </a:p>
          <a:p>
            <a:endParaRPr lang="en-US" altLang="ja-JP" sz="1600" b="1" dirty="0">
              <a:solidFill>
                <a:schemeClr val="tx1">
                  <a:lumMod val="75000"/>
                  <a:lumOff val="25000"/>
                </a:schemeClr>
              </a:solidFill>
            </a:endParaRPr>
          </a:p>
          <a:p>
            <a:r>
              <a:rPr lang="en-US" altLang="ja-JP" sz="1600" b="1" dirty="0">
                <a:solidFill>
                  <a:schemeClr val="tx1">
                    <a:lumMod val="75000"/>
                    <a:lumOff val="25000"/>
                  </a:schemeClr>
                </a:solidFill>
              </a:rPr>
              <a:t>PC</a:t>
            </a:r>
            <a:r>
              <a:rPr lang="ja-JP" altLang="en-US" sz="1600" b="1" dirty="0">
                <a:solidFill>
                  <a:schemeClr val="tx1">
                    <a:lumMod val="75000"/>
                    <a:lumOff val="25000"/>
                  </a:schemeClr>
                </a:solidFill>
              </a:rPr>
              <a:t>リユース事業は、デジタルデバイド（情報格差）を解消し、様々な方や遠隔地の人々に</a:t>
            </a:r>
            <a:r>
              <a:rPr lang="en-US" altLang="ja-JP" sz="1600" b="1" dirty="0">
                <a:solidFill>
                  <a:schemeClr val="tx1">
                    <a:lumMod val="75000"/>
                    <a:lumOff val="25000"/>
                  </a:schemeClr>
                </a:solidFill>
              </a:rPr>
              <a:t>PC</a:t>
            </a:r>
            <a:r>
              <a:rPr lang="ja-JP" altLang="en-US" sz="1600" b="1" dirty="0">
                <a:solidFill>
                  <a:schemeClr val="tx1">
                    <a:lumMod val="75000"/>
                    <a:lumOff val="25000"/>
                  </a:schemeClr>
                </a:solidFill>
              </a:rPr>
              <a:t>を提供することで、教育や仕事へのアクセスを保証します。</a:t>
            </a:r>
            <a:endParaRPr lang="en-US" altLang="ja-JP" sz="1600" b="1" dirty="0">
              <a:solidFill>
                <a:schemeClr val="tx1">
                  <a:lumMod val="75000"/>
                  <a:lumOff val="25000"/>
                </a:schemeClr>
              </a:solidFill>
            </a:endParaRPr>
          </a:p>
          <a:p>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これにより、社会的排除を防ぎ、個人の自己実現を支援します。  </a:t>
            </a:r>
          </a:p>
          <a:p>
            <a:endParaRPr lang="en-US" altLang="ja-JP" sz="1600" b="1" dirty="0">
              <a:solidFill>
                <a:schemeClr val="tx1">
                  <a:lumMod val="75000"/>
                  <a:lumOff val="25000"/>
                </a:schemeClr>
              </a:solidFill>
            </a:endParaRPr>
          </a:p>
          <a:p>
            <a:r>
              <a:rPr lang="ja-JP" altLang="en-US" sz="1600" b="1" dirty="0">
                <a:solidFill>
                  <a:schemeClr val="tx1">
                    <a:lumMod val="75000"/>
                    <a:lumOff val="25000"/>
                  </a:schemeClr>
                </a:solidFill>
              </a:rPr>
              <a:t>国連人権宣言の第</a:t>
            </a:r>
            <a:r>
              <a:rPr lang="en-US" altLang="ja-JP" sz="1600" b="1" dirty="0">
                <a:solidFill>
                  <a:schemeClr val="tx1">
                    <a:lumMod val="75000"/>
                    <a:lumOff val="25000"/>
                  </a:schemeClr>
                </a:solidFill>
              </a:rPr>
              <a:t>26</a:t>
            </a:r>
            <a:r>
              <a:rPr lang="ja-JP" altLang="en-US" sz="1600" b="1" dirty="0">
                <a:solidFill>
                  <a:schemeClr val="tx1">
                    <a:lumMod val="75000"/>
                    <a:lumOff val="25000"/>
                  </a:schemeClr>
                </a:solidFill>
              </a:rPr>
              <a:t>条（教育を受ける権利）や第</a:t>
            </a:r>
            <a:r>
              <a:rPr lang="en-US" altLang="ja-JP" sz="1600" b="1" dirty="0">
                <a:solidFill>
                  <a:schemeClr val="tx1">
                    <a:lumMod val="75000"/>
                    <a:lumOff val="25000"/>
                  </a:schemeClr>
                </a:solidFill>
              </a:rPr>
              <a:t>19</a:t>
            </a:r>
            <a:r>
              <a:rPr lang="ja-JP" altLang="en-US" sz="1600" b="1" dirty="0">
                <a:solidFill>
                  <a:schemeClr val="tx1">
                    <a:lumMod val="75000"/>
                    <a:lumOff val="25000"/>
                  </a:schemeClr>
                </a:solidFill>
              </a:rPr>
              <a:t>条（情報へのアクセス権）に該当。</a:t>
            </a:r>
          </a:p>
        </p:txBody>
      </p:sp>
      <p:sp>
        <p:nvSpPr>
          <p:cNvPr id="9" name="テキスト ボックス 8">
            <a:extLst>
              <a:ext uri="{FF2B5EF4-FFF2-40B4-BE49-F238E27FC236}">
                <a16:creationId xmlns:a16="http://schemas.microsoft.com/office/drawing/2014/main" id="{283686A5-63F5-DBC9-AC6B-4B066DFBE8B9}"/>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紹介資料の</a:t>
            </a:r>
            <a:r>
              <a:rPr kumimoji="1" lang="en-US" altLang="ja-JP" sz="2800" b="1" dirty="0">
                <a:solidFill>
                  <a:schemeClr val="tx1">
                    <a:lumMod val="65000"/>
                    <a:lumOff val="35000"/>
                  </a:schemeClr>
                </a:solidFill>
              </a:rPr>
              <a:t>P</a:t>
            </a:r>
            <a:r>
              <a:rPr kumimoji="1" lang="ja-JP" altLang="en-US" sz="2800" b="1" dirty="0">
                <a:solidFill>
                  <a:schemeClr val="tx1">
                    <a:lumMod val="65000"/>
                    <a:lumOff val="35000"/>
                  </a:schemeClr>
                </a:solidFill>
              </a:rPr>
              <a:t>３の内容の一部です</a:t>
            </a:r>
          </a:p>
        </p:txBody>
      </p:sp>
      <p:pic>
        <p:nvPicPr>
          <p:cNvPr id="2" name="図 1">
            <a:extLst>
              <a:ext uri="{FF2B5EF4-FFF2-40B4-BE49-F238E27FC236}">
                <a16:creationId xmlns:a16="http://schemas.microsoft.com/office/drawing/2014/main" id="{EFEDDC4B-0A71-E410-39B4-5C781D5C56D4}"/>
              </a:ext>
            </a:extLst>
          </p:cNvPr>
          <p:cNvPicPr>
            <a:picLocks noChangeAspect="1"/>
          </p:cNvPicPr>
          <p:nvPr/>
        </p:nvPicPr>
        <p:blipFill>
          <a:blip r:embed="rId2"/>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3953805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35B15-6BF8-4244-AFE7-8C7E7FABF016}"/>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BC8C7FE3-590D-E024-9048-AFA9AF464A49}"/>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a:t>
            </a:r>
            <a:r>
              <a:rPr kumimoji="1" lang="ja-JP" altLang="en-US" sz="2800" b="1">
                <a:solidFill>
                  <a:schemeClr val="tx1">
                    <a:lumMod val="65000"/>
                    <a:lumOff val="35000"/>
                  </a:schemeClr>
                </a:solidFill>
              </a:rPr>
              <a:t>の</a:t>
            </a:r>
            <a:r>
              <a:rPr kumimoji="1" lang="en-US" altLang="ja-JP" sz="2800" b="1">
                <a:solidFill>
                  <a:schemeClr val="tx1">
                    <a:lumMod val="65000"/>
                    <a:lumOff val="35000"/>
                  </a:schemeClr>
                </a:solidFill>
              </a:rPr>
              <a:t>P</a:t>
            </a:r>
            <a:r>
              <a:rPr lang="ja-JP" altLang="en-US" sz="2800" b="1" dirty="0">
                <a:solidFill>
                  <a:schemeClr val="tx1">
                    <a:lumMod val="65000"/>
                    <a:lumOff val="35000"/>
                  </a:schemeClr>
                </a:solidFill>
              </a:rPr>
              <a:t>８</a:t>
            </a:r>
            <a:r>
              <a:rPr kumimoji="1" lang="ja-JP" altLang="en-US" sz="2800" b="1">
                <a:solidFill>
                  <a:schemeClr val="tx1">
                    <a:lumMod val="65000"/>
                    <a:lumOff val="35000"/>
                  </a:schemeClr>
                </a:solidFill>
              </a:rPr>
              <a:t>の内容です</a:t>
            </a:r>
            <a:endParaRPr kumimoji="1" lang="ja-JP" altLang="en-US" sz="2800" b="1"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2CAC96E9-FBE8-B51E-B0B7-93E0AA75CC0D}"/>
              </a:ext>
            </a:extLst>
          </p:cNvPr>
          <p:cNvSpPr txBox="1"/>
          <p:nvPr/>
        </p:nvSpPr>
        <p:spPr>
          <a:xfrm>
            <a:off x="429491" y="1126764"/>
            <a:ext cx="11333017" cy="617189"/>
          </a:xfrm>
          <a:prstGeom prst="rect">
            <a:avLst/>
          </a:prstGeom>
          <a:noFill/>
        </p:spPr>
        <p:txBody>
          <a:bodyPr wrap="square">
            <a:spAutoFit/>
          </a:bodyPr>
          <a:lstStyle/>
          <a:p>
            <a:r>
              <a:rPr lang="ja-JP" altLang="en-US" sz="2400" b="1" dirty="0">
                <a:solidFill>
                  <a:schemeClr val="tx1">
                    <a:lumMod val="75000"/>
                    <a:lumOff val="25000"/>
                  </a:schemeClr>
                </a:solidFill>
              </a:rPr>
              <a:t>「人権方針」の構成と各部分でお伝えしたいこと</a:t>
            </a:r>
          </a:p>
        </p:txBody>
      </p:sp>
      <p:sp>
        <p:nvSpPr>
          <p:cNvPr id="11" name="テキスト ボックス 10">
            <a:extLst>
              <a:ext uri="{FF2B5EF4-FFF2-40B4-BE49-F238E27FC236}">
                <a16:creationId xmlns:a16="http://schemas.microsoft.com/office/drawing/2014/main" id="{66C8BFE2-526B-F61D-FF8D-721896817A12}"/>
              </a:ext>
            </a:extLst>
          </p:cNvPr>
          <p:cNvSpPr txBox="1"/>
          <p:nvPr/>
        </p:nvSpPr>
        <p:spPr>
          <a:xfrm>
            <a:off x="429491" y="2135336"/>
            <a:ext cx="5825059" cy="3970318"/>
          </a:xfrm>
          <a:prstGeom prst="rect">
            <a:avLst/>
          </a:prstGeom>
          <a:noFill/>
        </p:spPr>
        <p:txBody>
          <a:bodyPr wrap="square">
            <a:spAutoFit/>
          </a:bodyPr>
          <a:lstStyle/>
          <a:p>
            <a:r>
              <a:rPr lang="ja-JP" altLang="en-US" b="1" dirty="0">
                <a:solidFill>
                  <a:schemeClr val="tx1">
                    <a:lumMod val="85000"/>
                    <a:lumOff val="15000"/>
                  </a:schemeClr>
                </a:solidFill>
                <a:highlight>
                  <a:srgbClr val="005691"/>
                </a:highlight>
                <a:latin typeface="+mn-ea"/>
              </a:rPr>
              <a:t>　　</a:t>
            </a:r>
            <a:endParaRPr lang="en-US" altLang="ja-JP" b="1" dirty="0">
              <a:solidFill>
                <a:schemeClr val="tx1">
                  <a:lumMod val="85000"/>
                  <a:lumOff val="15000"/>
                </a:schemeClr>
              </a:solidFill>
              <a:highlight>
                <a:srgbClr val="005691"/>
              </a:highlight>
              <a:latin typeface="+mn-ea"/>
            </a:endParaRPr>
          </a:p>
          <a:p>
            <a:r>
              <a:rPr lang="en-US" altLang="ja-JP" b="1" dirty="0">
                <a:solidFill>
                  <a:schemeClr val="tx1">
                    <a:lumMod val="85000"/>
                    <a:lumOff val="15000"/>
                  </a:schemeClr>
                </a:solidFill>
                <a:latin typeface="+mn-ea"/>
              </a:rPr>
              <a:t>IT</a:t>
            </a:r>
            <a:r>
              <a:rPr lang="ja-JP" altLang="en-US" b="1" dirty="0">
                <a:solidFill>
                  <a:schemeClr val="tx1">
                    <a:lumMod val="85000"/>
                    <a:lumOff val="15000"/>
                  </a:schemeClr>
                </a:solidFill>
                <a:latin typeface="+mn-ea"/>
              </a:rPr>
              <a:t>ライフサイクルを通じ、デジタル技術の恩恵を万人が享受できる持続可能な社会、循環型社会の実現を通じて人権価値を新たな形で創造する姿勢を示す。</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国連の指導原則を行動規範として採用し、世界人権宣言などの価値を尊重。デジタル時代特有の課題である</a:t>
            </a:r>
            <a:r>
              <a:rPr lang="en-US" altLang="ja-JP" b="1" dirty="0">
                <a:solidFill>
                  <a:schemeClr val="tx1">
                    <a:lumMod val="85000"/>
                    <a:lumOff val="15000"/>
                  </a:schemeClr>
                </a:solidFill>
                <a:latin typeface="+mn-ea"/>
              </a:rPr>
              <a:t>GDPR</a:t>
            </a:r>
            <a:r>
              <a:rPr lang="ja-JP" altLang="en-US" b="1" dirty="0">
                <a:solidFill>
                  <a:schemeClr val="tx1">
                    <a:lumMod val="85000"/>
                    <a:lumOff val="15000"/>
                  </a:schemeClr>
                </a:solidFill>
                <a:latin typeface="+mn-ea"/>
              </a:rPr>
              <a:t>や</a:t>
            </a:r>
            <a:r>
              <a:rPr lang="en-US" altLang="ja-JP" b="1" dirty="0">
                <a:solidFill>
                  <a:schemeClr val="tx1">
                    <a:lumMod val="85000"/>
                    <a:lumOff val="15000"/>
                  </a:schemeClr>
                </a:solidFill>
                <a:latin typeface="+mn-ea"/>
              </a:rPr>
              <a:t>AI</a:t>
            </a:r>
            <a:r>
              <a:rPr lang="ja-JP" altLang="en-US" b="1" dirty="0">
                <a:solidFill>
                  <a:schemeClr val="tx1">
                    <a:lumMod val="85000"/>
                    <a:lumOff val="15000"/>
                  </a:schemeClr>
                </a:solidFill>
                <a:latin typeface="+mn-ea"/>
              </a:rPr>
              <a:t>倫理、サーキュラーエコノミーにも対応。</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デジタルデバイド解消、環境負荷低減、包摂的な経済機会創出を通じ、</a:t>
            </a:r>
            <a:r>
              <a:rPr lang="en-US" altLang="ja-JP" b="1" dirty="0">
                <a:solidFill>
                  <a:schemeClr val="tx1">
                    <a:lumMod val="85000"/>
                    <a:lumOff val="15000"/>
                  </a:schemeClr>
                </a:solidFill>
                <a:latin typeface="+mn-ea"/>
              </a:rPr>
              <a:t>IT</a:t>
            </a:r>
            <a:r>
              <a:rPr lang="ja-JP" altLang="en-US" b="1" dirty="0">
                <a:solidFill>
                  <a:schemeClr val="tx1">
                    <a:lumMod val="85000"/>
                    <a:lumOff val="15000"/>
                  </a:schemeClr>
                </a:solidFill>
                <a:latin typeface="+mn-ea"/>
              </a:rPr>
              <a:t>ライフサイクルマネジメントによる人権価値の創造に取り組む。</a:t>
            </a:r>
          </a:p>
        </p:txBody>
      </p:sp>
      <p:sp>
        <p:nvSpPr>
          <p:cNvPr id="12" name="テキスト ボックス 11">
            <a:extLst>
              <a:ext uri="{FF2B5EF4-FFF2-40B4-BE49-F238E27FC236}">
                <a16:creationId xmlns:a16="http://schemas.microsoft.com/office/drawing/2014/main" id="{313485B8-8931-9A97-B1DE-7B05CEAAAC8C}"/>
              </a:ext>
            </a:extLst>
          </p:cNvPr>
          <p:cNvSpPr txBox="1"/>
          <p:nvPr/>
        </p:nvSpPr>
        <p:spPr>
          <a:xfrm>
            <a:off x="6322499" y="2135336"/>
            <a:ext cx="5084738" cy="3970318"/>
          </a:xfrm>
          <a:prstGeom prst="rect">
            <a:avLst/>
          </a:prstGeom>
          <a:noFill/>
        </p:spPr>
        <p:txBody>
          <a:bodyPr wrap="square">
            <a:spAutoFit/>
          </a:bodyPr>
          <a:lstStyle/>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サプライチェーン全体での人権尊重を基本とし、取引先との協働や顧客企業との価値共創を通じて、事業活動と人権尊重を一体化。</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従業員の尊厳と多様性を尊重し、差別禁止や基本的権利を保護。人材育成を重視し、サプライチェーン全体での労働環境改善を目指す。</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専門部署による人権デューデリジェンスと取締役会での監督体制を確立。定期的な人権研修と方針の見直しで実効性を確保。</a:t>
            </a:r>
          </a:p>
        </p:txBody>
      </p:sp>
      <p:sp>
        <p:nvSpPr>
          <p:cNvPr id="13" name="正方形/長方形 12">
            <a:extLst>
              <a:ext uri="{FF2B5EF4-FFF2-40B4-BE49-F238E27FC236}">
                <a16:creationId xmlns:a16="http://schemas.microsoft.com/office/drawing/2014/main" id="{36B10552-FEB2-CB4C-F94A-5ABE457C25A1}"/>
              </a:ext>
            </a:extLst>
          </p:cNvPr>
          <p:cNvSpPr/>
          <p:nvPr/>
        </p:nvSpPr>
        <p:spPr>
          <a:xfrm>
            <a:off x="429491" y="1971949"/>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t>前</a:t>
            </a:r>
            <a:r>
              <a:rPr kumimoji="1" lang="ja-JP" altLang="en-US" sz="1600" b="1" spc="300" dirty="0"/>
              <a:t>文</a:t>
            </a:r>
          </a:p>
        </p:txBody>
      </p:sp>
      <p:sp>
        <p:nvSpPr>
          <p:cNvPr id="14" name="正方形/長方形 13">
            <a:extLst>
              <a:ext uri="{FF2B5EF4-FFF2-40B4-BE49-F238E27FC236}">
                <a16:creationId xmlns:a16="http://schemas.microsoft.com/office/drawing/2014/main" id="{0C16FF53-2857-70D1-EDB8-1B6E233F6677}"/>
              </a:ext>
            </a:extLst>
          </p:cNvPr>
          <p:cNvSpPr/>
          <p:nvPr/>
        </p:nvSpPr>
        <p:spPr>
          <a:xfrm>
            <a:off x="429488" y="3301612"/>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1</a:t>
            </a:r>
            <a:r>
              <a:rPr lang="ja-JP" altLang="en-US" sz="1600" b="1" spc="300" dirty="0">
                <a:solidFill>
                  <a:schemeClr val="bg1"/>
                </a:solidFill>
                <a:latin typeface="+mn-ea"/>
              </a:rPr>
              <a:t>章 　基本方針と規範</a:t>
            </a:r>
            <a:endParaRPr lang="en-US" altLang="ja-JP" sz="1600" b="1" spc="300" dirty="0">
              <a:solidFill>
                <a:schemeClr val="bg1"/>
              </a:solidFill>
              <a:latin typeface="+mn-ea"/>
            </a:endParaRPr>
          </a:p>
        </p:txBody>
      </p:sp>
      <p:sp>
        <p:nvSpPr>
          <p:cNvPr id="15" name="正方形/長方形 14">
            <a:extLst>
              <a:ext uri="{FF2B5EF4-FFF2-40B4-BE49-F238E27FC236}">
                <a16:creationId xmlns:a16="http://schemas.microsoft.com/office/drawing/2014/main" id="{7A82ADF0-4E4C-E1A2-25BC-8D85918C005B}"/>
              </a:ext>
            </a:extLst>
          </p:cNvPr>
          <p:cNvSpPr/>
          <p:nvPr/>
        </p:nvSpPr>
        <p:spPr>
          <a:xfrm>
            <a:off x="429488" y="4713710"/>
            <a:ext cx="5203216"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2</a:t>
            </a:r>
            <a:r>
              <a:rPr lang="ja-JP" altLang="en-US" sz="1600" b="1" spc="300" dirty="0">
                <a:solidFill>
                  <a:schemeClr val="bg1"/>
                </a:solidFill>
                <a:latin typeface="+mn-ea"/>
              </a:rPr>
              <a:t>章 　循環型社会における人権価値の創造</a:t>
            </a:r>
            <a:endParaRPr lang="en-US" altLang="ja-JP" sz="1600" b="1" spc="300" dirty="0">
              <a:solidFill>
                <a:schemeClr val="bg1"/>
              </a:solidFill>
              <a:latin typeface="+mn-ea"/>
            </a:endParaRPr>
          </a:p>
        </p:txBody>
      </p:sp>
      <p:sp>
        <p:nvSpPr>
          <p:cNvPr id="16" name="正方形/長方形 15">
            <a:extLst>
              <a:ext uri="{FF2B5EF4-FFF2-40B4-BE49-F238E27FC236}">
                <a16:creationId xmlns:a16="http://schemas.microsoft.com/office/drawing/2014/main" id="{C266DF5C-C0C8-33D1-5295-C996E16FB725}"/>
              </a:ext>
            </a:extLst>
          </p:cNvPr>
          <p:cNvSpPr/>
          <p:nvPr/>
        </p:nvSpPr>
        <p:spPr>
          <a:xfrm>
            <a:off x="6390445" y="1971949"/>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3</a:t>
            </a:r>
            <a:r>
              <a:rPr lang="ja-JP" altLang="en-US" sz="1600" b="1" spc="300" dirty="0">
                <a:solidFill>
                  <a:schemeClr val="bg1"/>
                </a:solidFill>
                <a:latin typeface="+mn-ea"/>
              </a:rPr>
              <a:t>章 　統合的な人権尊重の実践</a:t>
            </a:r>
            <a:endParaRPr lang="en-US" altLang="ja-JP" sz="1600" b="1" spc="300" dirty="0">
              <a:solidFill>
                <a:schemeClr val="bg1"/>
              </a:solidFill>
              <a:latin typeface="+mn-ea"/>
            </a:endParaRPr>
          </a:p>
        </p:txBody>
      </p:sp>
      <p:sp>
        <p:nvSpPr>
          <p:cNvPr id="17" name="正方形/長方形 16">
            <a:extLst>
              <a:ext uri="{FF2B5EF4-FFF2-40B4-BE49-F238E27FC236}">
                <a16:creationId xmlns:a16="http://schemas.microsoft.com/office/drawing/2014/main" id="{BF4E32D1-ED02-A451-C3F5-9CBD35CD69C3}"/>
              </a:ext>
            </a:extLst>
          </p:cNvPr>
          <p:cNvSpPr/>
          <p:nvPr/>
        </p:nvSpPr>
        <p:spPr>
          <a:xfrm>
            <a:off x="6390445" y="3328513"/>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4</a:t>
            </a:r>
            <a:r>
              <a:rPr lang="ja-JP" altLang="en-US" sz="1600" b="1" spc="300" dirty="0">
                <a:solidFill>
                  <a:schemeClr val="bg1"/>
                </a:solidFill>
                <a:latin typeface="+mn-ea"/>
              </a:rPr>
              <a:t>章 働きがいとウェルビーイングの実現</a:t>
            </a:r>
            <a:endParaRPr lang="en-US" altLang="ja-JP" sz="1600" b="1" spc="300" dirty="0">
              <a:solidFill>
                <a:schemeClr val="bg1"/>
              </a:solidFill>
              <a:latin typeface="+mn-ea"/>
            </a:endParaRPr>
          </a:p>
        </p:txBody>
      </p:sp>
      <p:sp>
        <p:nvSpPr>
          <p:cNvPr id="18" name="正方形/長方形 17">
            <a:extLst>
              <a:ext uri="{FF2B5EF4-FFF2-40B4-BE49-F238E27FC236}">
                <a16:creationId xmlns:a16="http://schemas.microsoft.com/office/drawing/2014/main" id="{05278C80-008C-47E4-759A-1C239DB62FCC}"/>
              </a:ext>
            </a:extLst>
          </p:cNvPr>
          <p:cNvSpPr/>
          <p:nvPr/>
        </p:nvSpPr>
        <p:spPr>
          <a:xfrm>
            <a:off x="6390445" y="4713710"/>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5</a:t>
            </a:r>
            <a:r>
              <a:rPr lang="ja-JP" altLang="en-US" sz="1600" b="1" spc="300" dirty="0">
                <a:solidFill>
                  <a:schemeClr val="bg1"/>
                </a:solidFill>
                <a:latin typeface="+mn-ea"/>
              </a:rPr>
              <a:t>章 ガバナンスと実効性の確保</a:t>
            </a:r>
            <a:endParaRPr lang="en-US" altLang="ja-JP" sz="1600" b="1" spc="300" dirty="0">
              <a:solidFill>
                <a:schemeClr val="bg1"/>
              </a:solidFill>
              <a:latin typeface="+mn-ea"/>
            </a:endParaRPr>
          </a:p>
        </p:txBody>
      </p:sp>
      <p:pic>
        <p:nvPicPr>
          <p:cNvPr id="2" name="図 1">
            <a:extLst>
              <a:ext uri="{FF2B5EF4-FFF2-40B4-BE49-F238E27FC236}">
                <a16:creationId xmlns:a16="http://schemas.microsoft.com/office/drawing/2014/main" id="{1BAE9427-9185-357F-A505-AF9A4223D912}"/>
              </a:ext>
            </a:extLst>
          </p:cNvPr>
          <p:cNvPicPr>
            <a:picLocks noChangeAspect="1"/>
          </p:cNvPicPr>
          <p:nvPr/>
        </p:nvPicPr>
        <p:blipFill>
          <a:blip r:embed="rId2"/>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1577102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30C31933-C654-BA1C-1D1D-F1DB9405EDD2}"/>
              </a:ext>
            </a:extLst>
          </p:cNvPr>
          <p:cNvPicPr>
            <a:picLocks noChangeAspect="1"/>
          </p:cNvPicPr>
          <p:nvPr/>
        </p:nvPicPr>
        <p:blipFill>
          <a:blip r:embed="rId2"/>
          <a:stretch>
            <a:fillRect/>
          </a:stretch>
        </p:blipFill>
        <p:spPr>
          <a:xfrm>
            <a:off x="4821382" y="2580970"/>
            <a:ext cx="6463466" cy="3653533"/>
          </a:xfrm>
          <a:prstGeom prst="rect">
            <a:avLst/>
          </a:prstGeom>
          <a:ln w="28575">
            <a:solidFill>
              <a:schemeClr val="bg1">
                <a:lumMod val="75000"/>
              </a:schemeClr>
            </a:solidFill>
          </a:ln>
        </p:spPr>
      </p:pic>
      <p:pic>
        <p:nvPicPr>
          <p:cNvPr id="4" name="図 3">
            <a:extLst>
              <a:ext uri="{FF2B5EF4-FFF2-40B4-BE49-F238E27FC236}">
                <a16:creationId xmlns:a16="http://schemas.microsoft.com/office/drawing/2014/main" id="{40CA5BA7-9605-42CA-2C51-5710D8D2EDD3}"/>
              </a:ext>
            </a:extLst>
          </p:cNvPr>
          <p:cNvPicPr>
            <a:picLocks noChangeAspect="1"/>
          </p:cNvPicPr>
          <p:nvPr/>
        </p:nvPicPr>
        <p:blipFill>
          <a:blip r:embed="rId3"/>
          <a:stretch>
            <a:fillRect/>
          </a:stretch>
        </p:blipFill>
        <p:spPr>
          <a:xfrm>
            <a:off x="902324" y="1247519"/>
            <a:ext cx="7244150" cy="4085203"/>
          </a:xfrm>
          <a:prstGeom prst="rect">
            <a:avLst/>
          </a:prstGeom>
          <a:ln w="28575">
            <a:solidFill>
              <a:schemeClr val="bg1">
                <a:lumMod val="75000"/>
              </a:schemeClr>
            </a:solidFill>
          </a:ln>
        </p:spPr>
      </p:pic>
      <p:sp>
        <p:nvSpPr>
          <p:cNvPr id="7" name="テキスト ボックス 6">
            <a:extLst>
              <a:ext uri="{FF2B5EF4-FFF2-40B4-BE49-F238E27FC236}">
                <a16:creationId xmlns:a16="http://schemas.microsoft.com/office/drawing/2014/main" id="{C894F332-8114-4EB0-CEE0-C6DAA54D1E2F}"/>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a:t>
            </a:r>
            <a:r>
              <a:rPr kumimoji="1" lang="ja-JP" altLang="en-US" sz="2800" b="1">
                <a:solidFill>
                  <a:schemeClr val="tx1">
                    <a:lumMod val="65000"/>
                    <a:lumOff val="35000"/>
                  </a:schemeClr>
                </a:solidFill>
              </a:rPr>
              <a:t>の</a:t>
            </a:r>
            <a:r>
              <a:rPr kumimoji="1" lang="en-US" altLang="ja-JP" sz="2800" b="1">
                <a:solidFill>
                  <a:schemeClr val="tx1">
                    <a:lumMod val="65000"/>
                    <a:lumOff val="35000"/>
                  </a:schemeClr>
                </a:solidFill>
              </a:rPr>
              <a:t>P</a:t>
            </a:r>
            <a:r>
              <a:rPr lang="ja-JP" altLang="en-US" sz="2800" b="1">
                <a:solidFill>
                  <a:schemeClr val="tx1">
                    <a:lumMod val="65000"/>
                    <a:lumOff val="35000"/>
                  </a:schemeClr>
                </a:solidFill>
              </a:rPr>
              <a:t>９・</a:t>
            </a:r>
            <a:r>
              <a:rPr lang="en-US" altLang="ja-JP" sz="2800" b="1">
                <a:solidFill>
                  <a:schemeClr val="tx1">
                    <a:lumMod val="65000"/>
                    <a:lumOff val="35000"/>
                  </a:schemeClr>
                </a:solidFill>
              </a:rPr>
              <a:t>P</a:t>
            </a:r>
            <a:r>
              <a:rPr lang="ja-JP" altLang="en-US" sz="2800" b="1">
                <a:solidFill>
                  <a:schemeClr val="tx1">
                    <a:lumMod val="65000"/>
                    <a:lumOff val="35000"/>
                  </a:schemeClr>
                </a:solidFill>
              </a:rPr>
              <a:t>１０</a:t>
            </a:r>
            <a:r>
              <a:rPr kumimoji="1" lang="ja-JP" altLang="en-US" sz="2800" b="1">
                <a:solidFill>
                  <a:schemeClr val="tx1">
                    <a:lumMod val="65000"/>
                    <a:lumOff val="35000"/>
                  </a:schemeClr>
                </a:solidFill>
              </a:rPr>
              <a:t>の内容です</a:t>
            </a:r>
            <a:endParaRPr kumimoji="1" lang="ja-JP" altLang="en-US" sz="2800" b="1" dirty="0">
              <a:solidFill>
                <a:schemeClr val="tx1">
                  <a:lumMod val="65000"/>
                  <a:lumOff val="35000"/>
                </a:schemeClr>
              </a:solidFill>
            </a:endParaRPr>
          </a:p>
        </p:txBody>
      </p:sp>
    </p:spTree>
    <p:extLst>
      <p:ext uri="{BB962C8B-B14F-4D97-AF65-F5344CB8AC3E}">
        <p14:creationId xmlns:p14="http://schemas.microsoft.com/office/powerpoint/2010/main" val="3219498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A1F16AF-9F49-9F7A-111E-5C23BBA5E92D}"/>
              </a:ext>
            </a:extLst>
          </p:cNvPr>
          <p:cNvSpPr>
            <a:spLocks noGrp="1"/>
          </p:cNvSpPr>
          <p:nvPr>
            <p:ph type="sldNum" sz="quarter" idx="12"/>
          </p:nvPr>
        </p:nvSpPr>
        <p:spPr/>
        <p:txBody>
          <a:bodyPr/>
          <a:lstStyle/>
          <a:p>
            <a:fld id="{5D99B4C4-0BB6-4796-8AF2-6F1DCBEB30DF}" type="slidenum">
              <a:rPr kumimoji="1" lang="ja-JP" altLang="en-US" smtClean="0"/>
              <a:t>15</a:t>
            </a:fld>
            <a:endParaRPr kumimoji="1" lang="ja-JP" altLang="en-US"/>
          </a:p>
        </p:txBody>
      </p:sp>
      <p:sp>
        <p:nvSpPr>
          <p:cNvPr id="3" name="object 2">
            <a:extLst>
              <a:ext uri="{FF2B5EF4-FFF2-40B4-BE49-F238E27FC236}">
                <a16:creationId xmlns:a16="http://schemas.microsoft.com/office/drawing/2014/main" id="{386CABE1-D55F-4800-F887-373ACCE87470}"/>
              </a:ext>
            </a:extLst>
          </p:cNvPr>
          <p:cNvSpPr txBox="1">
            <a:spLocks noChangeArrowheads="1"/>
          </p:cNvSpPr>
          <p:nvPr/>
        </p:nvSpPr>
        <p:spPr bwMode="auto">
          <a:xfrm>
            <a:off x="449145" y="1992324"/>
            <a:ext cx="8898341" cy="2908489"/>
          </a:xfrm>
          <a:prstGeom prst="rect">
            <a:avLst/>
          </a:prstGeom>
          <a:noFill/>
          <a:ln>
            <a:noFill/>
          </a:ln>
        </p:spPr>
        <p:txBody>
          <a:bodyPr wrap="square" lIns="0" tIns="114300" rIns="0" bIns="0">
            <a:spAutoFit/>
          </a:bodyPr>
          <a:lstStyle>
            <a:lvl1pPr marL="12700">
              <a:tabLst>
                <a:tab pos="4614863" algn="l"/>
              </a:tabLst>
              <a:defRPr>
                <a:solidFill>
                  <a:schemeClr val="tx1"/>
                </a:solidFill>
                <a:latin typeface="Arial" panose="020B0604020202020204" pitchFamily="34" charset="0"/>
                <a:ea typeface="ＭＳ Ｐゴシック" panose="020B0600070205080204" pitchFamily="50" charset="-128"/>
              </a:defRPr>
            </a:lvl1pPr>
            <a:lvl2pPr marL="742950" indent="-285750">
              <a:tabLst>
                <a:tab pos="4614863" algn="l"/>
              </a:tabLst>
              <a:defRPr>
                <a:solidFill>
                  <a:schemeClr val="tx1"/>
                </a:solidFill>
                <a:latin typeface="Arial" panose="020B0604020202020204" pitchFamily="34" charset="0"/>
                <a:ea typeface="ＭＳ Ｐゴシック" panose="020B0600070205080204" pitchFamily="50" charset="-128"/>
              </a:defRPr>
            </a:lvl2pPr>
            <a:lvl3pPr marL="1143000" indent="-228600">
              <a:tabLst>
                <a:tab pos="4614863" algn="l"/>
              </a:tabLst>
              <a:defRPr>
                <a:solidFill>
                  <a:schemeClr val="tx1"/>
                </a:solidFill>
                <a:latin typeface="Arial" panose="020B0604020202020204" pitchFamily="34" charset="0"/>
                <a:ea typeface="ＭＳ Ｐゴシック" panose="020B0600070205080204" pitchFamily="50" charset="-128"/>
              </a:defRPr>
            </a:lvl3pPr>
            <a:lvl4pPr marL="1600200" indent="-228600">
              <a:tabLst>
                <a:tab pos="4614863" algn="l"/>
              </a:tabLst>
              <a:defRPr>
                <a:solidFill>
                  <a:schemeClr val="tx1"/>
                </a:solidFill>
                <a:latin typeface="Arial" panose="020B0604020202020204" pitchFamily="34" charset="0"/>
                <a:ea typeface="ＭＳ Ｐゴシック" panose="020B0600070205080204" pitchFamily="50" charset="-128"/>
              </a:defRPr>
            </a:lvl4pPr>
            <a:lvl5pPr marL="2057400" indent="-228600">
              <a:tabLst>
                <a:tab pos="4614863" algn="l"/>
              </a:tabLst>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9pPr>
          </a:lstStyle>
          <a:p>
            <a:pPr algn="ctr">
              <a:spcBef>
                <a:spcPts val="900"/>
              </a:spcBef>
              <a:defRPr/>
            </a:pPr>
            <a:r>
              <a:rPr lang="ja-JP" altLang="en-US" sz="54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アンカーグループ社内の</a:t>
            </a:r>
            <a:br>
              <a:rPr lang="en-US" altLang="ja-JP" sz="54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br>
            <a:r>
              <a:rPr lang="ja-JP" altLang="en-US" sz="60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「ビジネスと人権</a:t>
            </a: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」活動</a:t>
            </a:r>
            <a:endParaRPr lang="en-US" altLang="ja-JP"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a:p>
            <a:pPr algn="ctr">
              <a:spcBef>
                <a:spcPts val="900"/>
              </a:spcBef>
              <a:defRPr/>
            </a:pP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３ 社内の活動と推進方法</a:t>
            </a:r>
            <a:endParaRPr lang="en-US" altLang="ja-JP"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p:txBody>
      </p:sp>
      <p:pic>
        <p:nvPicPr>
          <p:cNvPr id="4" name="図 3">
            <a:extLst>
              <a:ext uri="{FF2B5EF4-FFF2-40B4-BE49-F238E27FC236}">
                <a16:creationId xmlns:a16="http://schemas.microsoft.com/office/drawing/2014/main" id="{96BF1CAB-4EFD-F1CF-5B44-031F7E3E0E46}"/>
              </a:ext>
            </a:extLst>
          </p:cNvPr>
          <p:cNvPicPr>
            <a:picLocks noChangeAspect="1"/>
          </p:cNvPicPr>
          <p:nvPr/>
        </p:nvPicPr>
        <p:blipFill>
          <a:blip r:embed="rId2"/>
          <a:srcRect t="28345"/>
          <a:stretch>
            <a:fillRect/>
          </a:stretch>
        </p:blipFill>
        <p:spPr>
          <a:xfrm>
            <a:off x="9475412" y="2525739"/>
            <a:ext cx="2267443" cy="1806522"/>
          </a:xfrm>
          <a:prstGeom prst="rect">
            <a:avLst/>
          </a:prstGeom>
        </p:spPr>
      </p:pic>
    </p:spTree>
    <p:extLst>
      <p:ext uri="{BB962C8B-B14F-4D97-AF65-F5344CB8AC3E}">
        <p14:creationId xmlns:p14="http://schemas.microsoft.com/office/powerpoint/2010/main" val="2411439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54184-2B61-4ADE-94F0-EB11B1871261}"/>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57477538-C5AC-3922-C3A4-0A0A7B3E3F90}"/>
              </a:ext>
            </a:extLst>
          </p:cNvPr>
          <p:cNvPicPr>
            <a:picLocks noChangeAspect="1"/>
          </p:cNvPicPr>
          <p:nvPr/>
        </p:nvPicPr>
        <p:blipFill>
          <a:blip r:embed="rId2"/>
          <a:stretch>
            <a:fillRect/>
          </a:stretch>
        </p:blipFill>
        <p:spPr>
          <a:xfrm>
            <a:off x="417014" y="1089424"/>
            <a:ext cx="3561477" cy="2022707"/>
          </a:xfrm>
          <a:prstGeom prst="rect">
            <a:avLst/>
          </a:prstGeom>
          <a:ln w="12700">
            <a:solidFill>
              <a:schemeClr val="tx2">
                <a:lumMod val="60000"/>
                <a:lumOff val="40000"/>
              </a:schemeClr>
            </a:solidFill>
          </a:ln>
        </p:spPr>
      </p:pic>
      <p:pic>
        <p:nvPicPr>
          <p:cNvPr id="13" name="図 12">
            <a:extLst>
              <a:ext uri="{FF2B5EF4-FFF2-40B4-BE49-F238E27FC236}">
                <a16:creationId xmlns:a16="http://schemas.microsoft.com/office/drawing/2014/main" id="{EB2BC842-5BEA-F8BB-9ED4-BD130F64D4EF}"/>
              </a:ext>
            </a:extLst>
          </p:cNvPr>
          <p:cNvPicPr>
            <a:picLocks noChangeAspect="1"/>
          </p:cNvPicPr>
          <p:nvPr/>
        </p:nvPicPr>
        <p:blipFill>
          <a:blip r:embed="rId3"/>
          <a:stretch>
            <a:fillRect/>
          </a:stretch>
        </p:blipFill>
        <p:spPr>
          <a:xfrm>
            <a:off x="5646520" y="1089424"/>
            <a:ext cx="6128466" cy="3475042"/>
          </a:xfrm>
          <a:prstGeom prst="rect">
            <a:avLst/>
          </a:prstGeom>
        </p:spPr>
      </p:pic>
      <p:pic>
        <p:nvPicPr>
          <p:cNvPr id="8" name="図 7">
            <a:extLst>
              <a:ext uri="{FF2B5EF4-FFF2-40B4-BE49-F238E27FC236}">
                <a16:creationId xmlns:a16="http://schemas.microsoft.com/office/drawing/2014/main" id="{5929B0D3-7B5D-6947-4427-B2B3A6028D30}"/>
              </a:ext>
            </a:extLst>
          </p:cNvPr>
          <p:cNvPicPr>
            <a:picLocks noChangeAspect="1"/>
          </p:cNvPicPr>
          <p:nvPr/>
        </p:nvPicPr>
        <p:blipFill>
          <a:blip r:embed="rId4"/>
          <a:stretch>
            <a:fillRect/>
          </a:stretch>
        </p:blipFill>
        <p:spPr>
          <a:xfrm>
            <a:off x="4116847" y="2826945"/>
            <a:ext cx="6106145" cy="3475042"/>
          </a:xfrm>
          <a:prstGeom prst="rect">
            <a:avLst/>
          </a:prstGeom>
        </p:spPr>
      </p:pic>
      <p:sp>
        <p:nvSpPr>
          <p:cNvPr id="14" name="テキスト ボックス 13">
            <a:extLst>
              <a:ext uri="{FF2B5EF4-FFF2-40B4-BE49-F238E27FC236}">
                <a16:creationId xmlns:a16="http://schemas.microsoft.com/office/drawing/2014/main" id="{82CBA021-32F1-704D-1159-CDC6B1854EC8}"/>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a:t>
            </a:r>
            <a:r>
              <a:rPr kumimoji="1" lang="ja-JP" altLang="en-US" sz="2800" b="1">
                <a:solidFill>
                  <a:schemeClr val="tx1">
                    <a:lumMod val="65000"/>
                    <a:lumOff val="35000"/>
                  </a:schemeClr>
                </a:solidFill>
              </a:rPr>
              <a:t>資料の</a:t>
            </a:r>
            <a:r>
              <a:rPr kumimoji="1" lang="en-US" altLang="ja-JP" sz="2800" b="1">
                <a:solidFill>
                  <a:schemeClr val="tx1">
                    <a:lumMod val="65000"/>
                    <a:lumOff val="35000"/>
                  </a:schemeClr>
                </a:solidFill>
              </a:rPr>
              <a:t>P</a:t>
            </a:r>
            <a:r>
              <a:rPr lang="ja-JP" altLang="en-US" sz="2800" b="1" dirty="0">
                <a:solidFill>
                  <a:schemeClr val="tx1">
                    <a:lumMod val="65000"/>
                    <a:lumOff val="35000"/>
                  </a:schemeClr>
                </a:solidFill>
              </a:rPr>
              <a:t>６</a:t>
            </a:r>
            <a:r>
              <a:rPr kumimoji="1" lang="en-US" altLang="ja-JP" sz="2800" b="1">
                <a:solidFill>
                  <a:schemeClr val="tx1">
                    <a:lumMod val="65000"/>
                    <a:lumOff val="35000"/>
                  </a:schemeClr>
                </a:solidFill>
              </a:rPr>
              <a:t>,P</a:t>
            </a:r>
            <a:r>
              <a:rPr lang="ja-JP" altLang="en-US" sz="2800" b="1">
                <a:solidFill>
                  <a:schemeClr val="tx1">
                    <a:lumMod val="65000"/>
                    <a:lumOff val="35000"/>
                  </a:schemeClr>
                </a:solidFill>
              </a:rPr>
              <a:t>８</a:t>
            </a:r>
            <a:r>
              <a:rPr lang="en-US" altLang="ja-JP" sz="2800" b="1">
                <a:solidFill>
                  <a:schemeClr val="tx1">
                    <a:lumMod val="65000"/>
                    <a:lumOff val="35000"/>
                  </a:schemeClr>
                </a:solidFill>
              </a:rPr>
              <a:t>,P</a:t>
            </a:r>
            <a:r>
              <a:rPr lang="ja-JP" altLang="en-US" sz="2800" b="1">
                <a:solidFill>
                  <a:schemeClr val="tx1">
                    <a:lumMod val="65000"/>
                    <a:lumOff val="35000"/>
                  </a:schemeClr>
                </a:solidFill>
              </a:rPr>
              <a:t>９</a:t>
            </a:r>
            <a:r>
              <a:rPr kumimoji="1" lang="ja-JP" altLang="en-US" sz="2800" b="1">
                <a:solidFill>
                  <a:schemeClr val="tx1">
                    <a:lumMod val="65000"/>
                    <a:lumOff val="35000"/>
                  </a:schemeClr>
                </a:solidFill>
              </a:rPr>
              <a:t>を</a:t>
            </a:r>
            <a:r>
              <a:rPr kumimoji="1" lang="ja-JP" altLang="en-US" sz="2800" b="1" dirty="0">
                <a:solidFill>
                  <a:schemeClr val="tx1">
                    <a:lumMod val="65000"/>
                    <a:lumOff val="35000"/>
                  </a:schemeClr>
                </a:solidFill>
              </a:rPr>
              <a:t>参照してください</a:t>
            </a:r>
          </a:p>
        </p:txBody>
      </p:sp>
    </p:spTree>
    <p:extLst>
      <p:ext uri="{BB962C8B-B14F-4D97-AF65-F5344CB8AC3E}">
        <p14:creationId xmlns:p14="http://schemas.microsoft.com/office/powerpoint/2010/main" val="1774875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513C2-830A-5583-DA3B-BC72A6E96314}"/>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C290AA95-8DFB-B0E4-3220-BAB6DDF48408}"/>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a:t>
            </a:r>
            <a:r>
              <a:rPr kumimoji="1" lang="ja-JP" altLang="en-US" sz="2800" b="1">
                <a:solidFill>
                  <a:schemeClr val="tx1">
                    <a:lumMod val="65000"/>
                    <a:lumOff val="35000"/>
                  </a:schemeClr>
                </a:solidFill>
              </a:rPr>
              <a:t>の</a:t>
            </a:r>
            <a:r>
              <a:rPr kumimoji="1" lang="en-US" altLang="ja-JP" sz="2800" b="1">
                <a:solidFill>
                  <a:schemeClr val="tx1">
                    <a:lumMod val="65000"/>
                    <a:lumOff val="35000"/>
                  </a:schemeClr>
                </a:solidFill>
              </a:rPr>
              <a:t>P</a:t>
            </a:r>
            <a:r>
              <a:rPr kumimoji="1" lang="ja-JP" altLang="en-US" sz="2800" b="1" dirty="0">
                <a:solidFill>
                  <a:schemeClr val="tx1">
                    <a:lumMod val="65000"/>
                    <a:lumOff val="35000"/>
                  </a:schemeClr>
                </a:solidFill>
              </a:rPr>
              <a:t>８</a:t>
            </a:r>
            <a:r>
              <a:rPr kumimoji="1" lang="ja-JP" altLang="en-US" sz="2800" b="1">
                <a:solidFill>
                  <a:schemeClr val="tx1">
                    <a:lumMod val="65000"/>
                    <a:lumOff val="35000"/>
                  </a:schemeClr>
                </a:solidFill>
              </a:rPr>
              <a:t>の内容です</a:t>
            </a:r>
            <a:endParaRPr kumimoji="1" lang="ja-JP" altLang="en-US" sz="2800" b="1"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15F55627-1867-E295-A584-4A33B2C7E00B}"/>
              </a:ext>
            </a:extLst>
          </p:cNvPr>
          <p:cNvSpPr txBox="1"/>
          <p:nvPr/>
        </p:nvSpPr>
        <p:spPr>
          <a:xfrm>
            <a:off x="429491" y="1126764"/>
            <a:ext cx="11333017" cy="617189"/>
          </a:xfrm>
          <a:prstGeom prst="rect">
            <a:avLst/>
          </a:prstGeom>
          <a:noFill/>
        </p:spPr>
        <p:txBody>
          <a:bodyPr wrap="square">
            <a:spAutoFit/>
          </a:bodyPr>
          <a:lstStyle/>
          <a:p>
            <a:r>
              <a:rPr lang="ja-JP" altLang="en-US" sz="2400" b="1" dirty="0">
                <a:solidFill>
                  <a:schemeClr val="tx1">
                    <a:lumMod val="75000"/>
                    <a:lumOff val="25000"/>
                  </a:schemeClr>
                </a:solidFill>
              </a:rPr>
              <a:t>「人権方針」の構成と各部分でお伝えしたいこと</a:t>
            </a:r>
          </a:p>
        </p:txBody>
      </p:sp>
      <p:sp>
        <p:nvSpPr>
          <p:cNvPr id="11" name="テキスト ボックス 10">
            <a:extLst>
              <a:ext uri="{FF2B5EF4-FFF2-40B4-BE49-F238E27FC236}">
                <a16:creationId xmlns:a16="http://schemas.microsoft.com/office/drawing/2014/main" id="{88183235-0ECD-FA43-594D-868C50094793}"/>
              </a:ext>
            </a:extLst>
          </p:cNvPr>
          <p:cNvSpPr txBox="1"/>
          <p:nvPr/>
        </p:nvSpPr>
        <p:spPr>
          <a:xfrm>
            <a:off x="429491" y="2135336"/>
            <a:ext cx="5825059" cy="3970318"/>
          </a:xfrm>
          <a:prstGeom prst="rect">
            <a:avLst/>
          </a:prstGeom>
          <a:noFill/>
        </p:spPr>
        <p:txBody>
          <a:bodyPr wrap="square">
            <a:spAutoFit/>
          </a:bodyPr>
          <a:lstStyle/>
          <a:p>
            <a:r>
              <a:rPr lang="ja-JP" altLang="en-US" b="1" dirty="0">
                <a:solidFill>
                  <a:schemeClr val="tx1">
                    <a:lumMod val="85000"/>
                    <a:lumOff val="15000"/>
                  </a:schemeClr>
                </a:solidFill>
                <a:highlight>
                  <a:srgbClr val="005691"/>
                </a:highlight>
                <a:latin typeface="+mn-ea"/>
              </a:rPr>
              <a:t>　　</a:t>
            </a:r>
            <a:endParaRPr lang="en-US" altLang="ja-JP" b="1" dirty="0">
              <a:solidFill>
                <a:schemeClr val="tx1">
                  <a:lumMod val="85000"/>
                  <a:lumOff val="15000"/>
                </a:schemeClr>
              </a:solidFill>
              <a:highlight>
                <a:srgbClr val="005691"/>
              </a:highlight>
              <a:latin typeface="+mn-ea"/>
            </a:endParaRPr>
          </a:p>
          <a:p>
            <a:r>
              <a:rPr lang="en-US" altLang="ja-JP" b="1" dirty="0">
                <a:solidFill>
                  <a:schemeClr val="tx1">
                    <a:lumMod val="85000"/>
                    <a:lumOff val="15000"/>
                  </a:schemeClr>
                </a:solidFill>
                <a:latin typeface="+mn-ea"/>
              </a:rPr>
              <a:t>IT</a:t>
            </a:r>
            <a:r>
              <a:rPr lang="ja-JP" altLang="en-US" b="1" dirty="0">
                <a:solidFill>
                  <a:schemeClr val="tx1">
                    <a:lumMod val="85000"/>
                    <a:lumOff val="15000"/>
                  </a:schemeClr>
                </a:solidFill>
                <a:latin typeface="+mn-ea"/>
              </a:rPr>
              <a:t>ライフサイクルを通じ、デジタル技術の恩恵を万人が享受できる持続可能な社会、循環型社会の実現を通じて人権価値を新たな形で創造する姿勢を示す。</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国連の指導原則を行動規範として採用し、世界人権宣言などの価値を尊重。デジタル時代特有の課題である</a:t>
            </a:r>
            <a:r>
              <a:rPr lang="en-US" altLang="ja-JP" b="1" dirty="0">
                <a:solidFill>
                  <a:schemeClr val="tx1">
                    <a:lumMod val="85000"/>
                    <a:lumOff val="15000"/>
                  </a:schemeClr>
                </a:solidFill>
                <a:latin typeface="+mn-ea"/>
              </a:rPr>
              <a:t>GDPR</a:t>
            </a:r>
            <a:r>
              <a:rPr lang="ja-JP" altLang="en-US" b="1" dirty="0">
                <a:solidFill>
                  <a:schemeClr val="tx1">
                    <a:lumMod val="85000"/>
                    <a:lumOff val="15000"/>
                  </a:schemeClr>
                </a:solidFill>
                <a:latin typeface="+mn-ea"/>
              </a:rPr>
              <a:t>や</a:t>
            </a:r>
            <a:r>
              <a:rPr lang="en-US" altLang="ja-JP" b="1" dirty="0">
                <a:solidFill>
                  <a:schemeClr val="tx1">
                    <a:lumMod val="85000"/>
                    <a:lumOff val="15000"/>
                  </a:schemeClr>
                </a:solidFill>
                <a:latin typeface="+mn-ea"/>
              </a:rPr>
              <a:t>AI</a:t>
            </a:r>
            <a:r>
              <a:rPr lang="ja-JP" altLang="en-US" b="1" dirty="0">
                <a:solidFill>
                  <a:schemeClr val="tx1">
                    <a:lumMod val="85000"/>
                    <a:lumOff val="15000"/>
                  </a:schemeClr>
                </a:solidFill>
                <a:latin typeface="+mn-ea"/>
              </a:rPr>
              <a:t>倫理、サーキュラーエコノミーにも対応。</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デジタルデバイド解消、環境負荷低減、包摂的な経済機会創出を通じ、</a:t>
            </a:r>
            <a:r>
              <a:rPr lang="en-US" altLang="ja-JP" b="1" dirty="0">
                <a:solidFill>
                  <a:schemeClr val="tx1">
                    <a:lumMod val="85000"/>
                    <a:lumOff val="15000"/>
                  </a:schemeClr>
                </a:solidFill>
                <a:latin typeface="+mn-ea"/>
              </a:rPr>
              <a:t>IT</a:t>
            </a:r>
            <a:r>
              <a:rPr lang="ja-JP" altLang="en-US" b="1" dirty="0">
                <a:solidFill>
                  <a:schemeClr val="tx1">
                    <a:lumMod val="85000"/>
                    <a:lumOff val="15000"/>
                  </a:schemeClr>
                </a:solidFill>
                <a:latin typeface="+mn-ea"/>
              </a:rPr>
              <a:t>ライフサイクルマネジメントによる人権価値の創造に取り組む。</a:t>
            </a:r>
          </a:p>
        </p:txBody>
      </p:sp>
      <p:sp>
        <p:nvSpPr>
          <p:cNvPr id="12" name="テキスト ボックス 11">
            <a:extLst>
              <a:ext uri="{FF2B5EF4-FFF2-40B4-BE49-F238E27FC236}">
                <a16:creationId xmlns:a16="http://schemas.microsoft.com/office/drawing/2014/main" id="{E5FBF3F7-763B-E92A-15AA-0CC310867128}"/>
              </a:ext>
            </a:extLst>
          </p:cNvPr>
          <p:cNvSpPr txBox="1"/>
          <p:nvPr/>
        </p:nvSpPr>
        <p:spPr>
          <a:xfrm>
            <a:off x="6322499" y="2135336"/>
            <a:ext cx="5084738" cy="3970318"/>
          </a:xfrm>
          <a:prstGeom prst="rect">
            <a:avLst/>
          </a:prstGeom>
          <a:noFill/>
        </p:spPr>
        <p:txBody>
          <a:bodyPr wrap="square">
            <a:spAutoFit/>
          </a:bodyPr>
          <a:lstStyle/>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サプライチェーン全体での人権尊重を基本とし、取引先との協働や顧客企業との価値共創を通じて、事業活動と人権尊重を一体化。</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従業員の尊厳と多様性を尊重し、差別禁止や基本的権利を保護。人材育成を重視し、サプライチェーン全体での労働環境改善を目指す。</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専門部署による人権デューデリジェンスと取締役会での監督体制を確立。定期的な人権研修と方針の見直しで実効性を確保。</a:t>
            </a:r>
          </a:p>
        </p:txBody>
      </p:sp>
      <p:sp>
        <p:nvSpPr>
          <p:cNvPr id="13" name="正方形/長方形 12">
            <a:extLst>
              <a:ext uri="{FF2B5EF4-FFF2-40B4-BE49-F238E27FC236}">
                <a16:creationId xmlns:a16="http://schemas.microsoft.com/office/drawing/2014/main" id="{96817A4D-0351-088D-27AE-6E032BBB716C}"/>
              </a:ext>
            </a:extLst>
          </p:cNvPr>
          <p:cNvSpPr/>
          <p:nvPr/>
        </p:nvSpPr>
        <p:spPr>
          <a:xfrm>
            <a:off x="429491" y="1971949"/>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t>前</a:t>
            </a:r>
            <a:r>
              <a:rPr kumimoji="1" lang="ja-JP" altLang="en-US" sz="1600" b="1" spc="300" dirty="0"/>
              <a:t>文</a:t>
            </a:r>
          </a:p>
        </p:txBody>
      </p:sp>
      <p:sp>
        <p:nvSpPr>
          <p:cNvPr id="14" name="正方形/長方形 13">
            <a:extLst>
              <a:ext uri="{FF2B5EF4-FFF2-40B4-BE49-F238E27FC236}">
                <a16:creationId xmlns:a16="http://schemas.microsoft.com/office/drawing/2014/main" id="{83253114-498E-BFFF-F671-6BD48F094425}"/>
              </a:ext>
            </a:extLst>
          </p:cNvPr>
          <p:cNvSpPr/>
          <p:nvPr/>
        </p:nvSpPr>
        <p:spPr>
          <a:xfrm>
            <a:off x="429488" y="3301612"/>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1</a:t>
            </a:r>
            <a:r>
              <a:rPr lang="ja-JP" altLang="en-US" sz="1600" b="1" spc="300" dirty="0">
                <a:solidFill>
                  <a:schemeClr val="bg1"/>
                </a:solidFill>
                <a:latin typeface="+mn-ea"/>
              </a:rPr>
              <a:t>章 　基本方針と規範</a:t>
            </a:r>
            <a:endParaRPr lang="en-US" altLang="ja-JP" sz="1600" b="1" spc="300" dirty="0">
              <a:solidFill>
                <a:schemeClr val="bg1"/>
              </a:solidFill>
              <a:latin typeface="+mn-ea"/>
            </a:endParaRPr>
          </a:p>
        </p:txBody>
      </p:sp>
      <p:sp>
        <p:nvSpPr>
          <p:cNvPr id="15" name="正方形/長方形 14">
            <a:extLst>
              <a:ext uri="{FF2B5EF4-FFF2-40B4-BE49-F238E27FC236}">
                <a16:creationId xmlns:a16="http://schemas.microsoft.com/office/drawing/2014/main" id="{0390B029-EC6B-2DD2-8759-686836340983}"/>
              </a:ext>
            </a:extLst>
          </p:cNvPr>
          <p:cNvSpPr/>
          <p:nvPr/>
        </p:nvSpPr>
        <p:spPr>
          <a:xfrm>
            <a:off x="429488" y="4713710"/>
            <a:ext cx="5203216"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2</a:t>
            </a:r>
            <a:r>
              <a:rPr lang="ja-JP" altLang="en-US" sz="1600" b="1" spc="300" dirty="0">
                <a:solidFill>
                  <a:schemeClr val="bg1"/>
                </a:solidFill>
                <a:latin typeface="+mn-ea"/>
              </a:rPr>
              <a:t>章 　循環型社会における人権価値の創造</a:t>
            </a:r>
            <a:endParaRPr lang="en-US" altLang="ja-JP" sz="1600" b="1" spc="300" dirty="0">
              <a:solidFill>
                <a:schemeClr val="bg1"/>
              </a:solidFill>
              <a:latin typeface="+mn-ea"/>
            </a:endParaRPr>
          </a:p>
        </p:txBody>
      </p:sp>
      <p:sp>
        <p:nvSpPr>
          <p:cNvPr id="16" name="正方形/長方形 15">
            <a:extLst>
              <a:ext uri="{FF2B5EF4-FFF2-40B4-BE49-F238E27FC236}">
                <a16:creationId xmlns:a16="http://schemas.microsoft.com/office/drawing/2014/main" id="{ED807EB2-614E-A0DC-6802-D85755D2F7A5}"/>
              </a:ext>
            </a:extLst>
          </p:cNvPr>
          <p:cNvSpPr/>
          <p:nvPr/>
        </p:nvSpPr>
        <p:spPr>
          <a:xfrm>
            <a:off x="6390445" y="1971949"/>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3</a:t>
            </a:r>
            <a:r>
              <a:rPr lang="ja-JP" altLang="en-US" sz="1600" b="1" spc="300" dirty="0">
                <a:solidFill>
                  <a:schemeClr val="bg1"/>
                </a:solidFill>
                <a:latin typeface="+mn-ea"/>
              </a:rPr>
              <a:t>章 　統合的な人権尊重の実践</a:t>
            </a:r>
            <a:endParaRPr lang="en-US" altLang="ja-JP" sz="1600" b="1" spc="300" dirty="0">
              <a:solidFill>
                <a:schemeClr val="bg1"/>
              </a:solidFill>
              <a:latin typeface="+mn-ea"/>
            </a:endParaRPr>
          </a:p>
        </p:txBody>
      </p:sp>
      <p:sp>
        <p:nvSpPr>
          <p:cNvPr id="17" name="正方形/長方形 16">
            <a:extLst>
              <a:ext uri="{FF2B5EF4-FFF2-40B4-BE49-F238E27FC236}">
                <a16:creationId xmlns:a16="http://schemas.microsoft.com/office/drawing/2014/main" id="{D7587E53-2489-97B6-90BC-EB4E31811067}"/>
              </a:ext>
            </a:extLst>
          </p:cNvPr>
          <p:cNvSpPr/>
          <p:nvPr/>
        </p:nvSpPr>
        <p:spPr>
          <a:xfrm>
            <a:off x="6390445" y="3328513"/>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4</a:t>
            </a:r>
            <a:r>
              <a:rPr lang="ja-JP" altLang="en-US" sz="1600" b="1" spc="300" dirty="0">
                <a:solidFill>
                  <a:schemeClr val="bg1"/>
                </a:solidFill>
                <a:latin typeface="+mn-ea"/>
              </a:rPr>
              <a:t>章 働きがいとウェルビーイングの実現</a:t>
            </a:r>
            <a:endParaRPr lang="en-US" altLang="ja-JP" sz="1600" b="1" spc="300" dirty="0">
              <a:solidFill>
                <a:schemeClr val="bg1"/>
              </a:solidFill>
              <a:latin typeface="+mn-ea"/>
            </a:endParaRPr>
          </a:p>
        </p:txBody>
      </p:sp>
      <p:sp>
        <p:nvSpPr>
          <p:cNvPr id="18" name="正方形/長方形 17">
            <a:extLst>
              <a:ext uri="{FF2B5EF4-FFF2-40B4-BE49-F238E27FC236}">
                <a16:creationId xmlns:a16="http://schemas.microsoft.com/office/drawing/2014/main" id="{F9A07744-E661-9725-E375-35238165206A}"/>
              </a:ext>
            </a:extLst>
          </p:cNvPr>
          <p:cNvSpPr/>
          <p:nvPr/>
        </p:nvSpPr>
        <p:spPr>
          <a:xfrm>
            <a:off x="6390445" y="4713710"/>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5</a:t>
            </a:r>
            <a:r>
              <a:rPr lang="ja-JP" altLang="en-US" sz="1600" b="1" spc="300" dirty="0">
                <a:solidFill>
                  <a:schemeClr val="bg1"/>
                </a:solidFill>
                <a:latin typeface="+mn-ea"/>
              </a:rPr>
              <a:t>章 ガバナンスと実効性の確保</a:t>
            </a:r>
            <a:endParaRPr lang="en-US" altLang="ja-JP" sz="1600" b="1" spc="300" dirty="0">
              <a:solidFill>
                <a:schemeClr val="bg1"/>
              </a:solidFill>
              <a:latin typeface="+mn-ea"/>
            </a:endParaRPr>
          </a:p>
        </p:txBody>
      </p:sp>
    </p:spTree>
    <p:extLst>
      <p:ext uri="{BB962C8B-B14F-4D97-AF65-F5344CB8AC3E}">
        <p14:creationId xmlns:p14="http://schemas.microsoft.com/office/powerpoint/2010/main" val="1558040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9F9CD-32E5-DB4B-4DBB-556FA0CF5870}"/>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D75E7CA6-3704-799B-6036-7075B44A80CC}"/>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a:t>
            </a:r>
            <a:r>
              <a:rPr kumimoji="1" lang="ja-JP" altLang="en-US" sz="2800" b="1">
                <a:solidFill>
                  <a:schemeClr val="tx1">
                    <a:lumMod val="65000"/>
                    <a:lumOff val="35000"/>
                  </a:schemeClr>
                </a:solidFill>
              </a:rPr>
              <a:t>の</a:t>
            </a:r>
            <a:r>
              <a:rPr kumimoji="1" lang="en-US" altLang="ja-JP" sz="2800" b="1">
                <a:solidFill>
                  <a:schemeClr val="tx1">
                    <a:lumMod val="65000"/>
                    <a:lumOff val="35000"/>
                  </a:schemeClr>
                </a:solidFill>
              </a:rPr>
              <a:t>P</a:t>
            </a:r>
            <a:r>
              <a:rPr kumimoji="1" lang="ja-JP" altLang="en-US" sz="2800" b="1" dirty="0">
                <a:solidFill>
                  <a:schemeClr val="tx1">
                    <a:lumMod val="65000"/>
                    <a:lumOff val="35000"/>
                  </a:schemeClr>
                </a:solidFill>
              </a:rPr>
              <a:t>８</a:t>
            </a:r>
            <a:r>
              <a:rPr kumimoji="1" lang="ja-JP" altLang="en-US" sz="2800" b="1">
                <a:solidFill>
                  <a:schemeClr val="tx1">
                    <a:lumMod val="65000"/>
                    <a:lumOff val="35000"/>
                  </a:schemeClr>
                </a:solidFill>
              </a:rPr>
              <a:t>の内容です</a:t>
            </a:r>
            <a:endParaRPr kumimoji="1" lang="ja-JP" altLang="en-US" sz="2800" b="1"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E370BCD5-7473-12DA-0845-170A9F4B9F44}"/>
              </a:ext>
            </a:extLst>
          </p:cNvPr>
          <p:cNvSpPr txBox="1"/>
          <p:nvPr/>
        </p:nvSpPr>
        <p:spPr>
          <a:xfrm>
            <a:off x="429491" y="1126764"/>
            <a:ext cx="11333017" cy="617189"/>
          </a:xfrm>
          <a:prstGeom prst="rect">
            <a:avLst/>
          </a:prstGeom>
          <a:noFill/>
        </p:spPr>
        <p:txBody>
          <a:bodyPr wrap="square">
            <a:spAutoFit/>
          </a:bodyPr>
          <a:lstStyle/>
          <a:p>
            <a:r>
              <a:rPr lang="ja-JP" altLang="en-US" sz="2400" b="1" dirty="0">
                <a:solidFill>
                  <a:schemeClr val="tx1">
                    <a:lumMod val="75000"/>
                    <a:lumOff val="25000"/>
                  </a:schemeClr>
                </a:solidFill>
              </a:rPr>
              <a:t>「人権方針」の構成と各部分でお伝えしたいこと</a:t>
            </a:r>
          </a:p>
        </p:txBody>
      </p:sp>
      <p:sp>
        <p:nvSpPr>
          <p:cNvPr id="11" name="テキスト ボックス 10">
            <a:extLst>
              <a:ext uri="{FF2B5EF4-FFF2-40B4-BE49-F238E27FC236}">
                <a16:creationId xmlns:a16="http://schemas.microsoft.com/office/drawing/2014/main" id="{0CAA62BF-A6CB-C7AA-2A7E-00CD819115F0}"/>
              </a:ext>
            </a:extLst>
          </p:cNvPr>
          <p:cNvSpPr txBox="1"/>
          <p:nvPr/>
        </p:nvSpPr>
        <p:spPr>
          <a:xfrm>
            <a:off x="429491" y="2135336"/>
            <a:ext cx="5825059" cy="3970318"/>
          </a:xfrm>
          <a:prstGeom prst="rect">
            <a:avLst/>
          </a:prstGeom>
          <a:noFill/>
        </p:spPr>
        <p:txBody>
          <a:bodyPr wrap="square">
            <a:spAutoFit/>
          </a:bodyPr>
          <a:lstStyle/>
          <a:p>
            <a:r>
              <a:rPr lang="ja-JP" altLang="en-US" b="1" dirty="0">
                <a:solidFill>
                  <a:schemeClr val="tx1">
                    <a:lumMod val="85000"/>
                    <a:lumOff val="15000"/>
                  </a:schemeClr>
                </a:solidFill>
                <a:highlight>
                  <a:srgbClr val="005691"/>
                </a:highlight>
                <a:latin typeface="+mn-ea"/>
              </a:rPr>
              <a:t>　　</a:t>
            </a:r>
            <a:endParaRPr lang="en-US" altLang="ja-JP" b="1" dirty="0">
              <a:solidFill>
                <a:schemeClr val="tx1">
                  <a:lumMod val="85000"/>
                  <a:lumOff val="15000"/>
                </a:schemeClr>
              </a:solidFill>
              <a:highlight>
                <a:srgbClr val="005691"/>
              </a:highlight>
              <a:latin typeface="+mn-ea"/>
            </a:endParaRPr>
          </a:p>
          <a:p>
            <a:r>
              <a:rPr lang="en-US" altLang="ja-JP" b="1" dirty="0">
                <a:solidFill>
                  <a:schemeClr val="tx1">
                    <a:lumMod val="85000"/>
                    <a:lumOff val="15000"/>
                  </a:schemeClr>
                </a:solidFill>
                <a:latin typeface="+mn-ea"/>
              </a:rPr>
              <a:t>IT</a:t>
            </a:r>
            <a:r>
              <a:rPr lang="ja-JP" altLang="en-US" b="1" dirty="0">
                <a:solidFill>
                  <a:schemeClr val="tx1">
                    <a:lumMod val="85000"/>
                    <a:lumOff val="15000"/>
                  </a:schemeClr>
                </a:solidFill>
                <a:latin typeface="+mn-ea"/>
              </a:rPr>
              <a:t>ライフサイクルを通じ、デジタル技術の恩恵を万人が享受できる持続可能な社会、循環型社会の実現を通じて人権価値を新たな形で創造する姿勢を示す。</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国連の指導原則を行動規範として採用し、世界人権宣言などの価値を尊重。デジタル時代特有の課題である</a:t>
            </a:r>
            <a:r>
              <a:rPr lang="en-US" altLang="ja-JP" b="1" dirty="0">
                <a:solidFill>
                  <a:schemeClr val="tx1">
                    <a:lumMod val="85000"/>
                    <a:lumOff val="15000"/>
                  </a:schemeClr>
                </a:solidFill>
                <a:latin typeface="+mn-ea"/>
              </a:rPr>
              <a:t>GDPR</a:t>
            </a:r>
            <a:r>
              <a:rPr lang="ja-JP" altLang="en-US" b="1" dirty="0">
                <a:solidFill>
                  <a:schemeClr val="tx1">
                    <a:lumMod val="85000"/>
                    <a:lumOff val="15000"/>
                  </a:schemeClr>
                </a:solidFill>
                <a:latin typeface="+mn-ea"/>
              </a:rPr>
              <a:t>や</a:t>
            </a:r>
            <a:r>
              <a:rPr lang="en-US" altLang="ja-JP" b="1" dirty="0">
                <a:solidFill>
                  <a:schemeClr val="tx1">
                    <a:lumMod val="85000"/>
                    <a:lumOff val="15000"/>
                  </a:schemeClr>
                </a:solidFill>
                <a:latin typeface="+mn-ea"/>
              </a:rPr>
              <a:t>AI</a:t>
            </a:r>
            <a:r>
              <a:rPr lang="ja-JP" altLang="en-US" b="1" dirty="0">
                <a:solidFill>
                  <a:schemeClr val="tx1">
                    <a:lumMod val="85000"/>
                    <a:lumOff val="15000"/>
                  </a:schemeClr>
                </a:solidFill>
                <a:latin typeface="+mn-ea"/>
              </a:rPr>
              <a:t>倫理、サーキュラーエコノミーにも対応。</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デジタルデバイド解消、環境負荷低減、包摂的な経済機会創出を通じ、</a:t>
            </a:r>
            <a:r>
              <a:rPr lang="en-US" altLang="ja-JP" b="1" dirty="0">
                <a:solidFill>
                  <a:schemeClr val="tx1">
                    <a:lumMod val="85000"/>
                    <a:lumOff val="15000"/>
                  </a:schemeClr>
                </a:solidFill>
                <a:latin typeface="+mn-ea"/>
              </a:rPr>
              <a:t>IT</a:t>
            </a:r>
            <a:r>
              <a:rPr lang="ja-JP" altLang="en-US" b="1" dirty="0">
                <a:solidFill>
                  <a:schemeClr val="tx1">
                    <a:lumMod val="85000"/>
                    <a:lumOff val="15000"/>
                  </a:schemeClr>
                </a:solidFill>
                <a:latin typeface="+mn-ea"/>
              </a:rPr>
              <a:t>ライフサイクルマネジメントによる人権価値の創造に取り組む。</a:t>
            </a:r>
          </a:p>
        </p:txBody>
      </p:sp>
      <p:sp>
        <p:nvSpPr>
          <p:cNvPr id="12" name="テキスト ボックス 11">
            <a:extLst>
              <a:ext uri="{FF2B5EF4-FFF2-40B4-BE49-F238E27FC236}">
                <a16:creationId xmlns:a16="http://schemas.microsoft.com/office/drawing/2014/main" id="{032C65DF-CE97-A09B-63FA-29294945A003}"/>
              </a:ext>
            </a:extLst>
          </p:cNvPr>
          <p:cNvSpPr txBox="1"/>
          <p:nvPr/>
        </p:nvSpPr>
        <p:spPr>
          <a:xfrm>
            <a:off x="6322499" y="2135336"/>
            <a:ext cx="5084738" cy="3970318"/>
          </a:xfrm>
          <a:prstGeom prst="rect">
            <a:avLst/>
          </a:prstGeom>
          <a:noFill/>
        </p:spPr>
        <p:txBody>
          <a:bodyPr wrap="square">
            <a:spAutoFit/>
          </a:bodyPr>
          <a:lstStyle/>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サプライチェーン全体での人権尊重を基本とし、取引先との協働や顧客企業との価値共創を通じて、事業活動と人権尊重を一体化。</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従業員の尊厳と多様性を尊重し、差別禁止や基本的権利を保護。人材育成を重視し、サプライチェーン全体での労働環境改善を目指す。</a:t>
            </a:r>
          </a:p>
          <a:p>
            <a:endParaRPr lang="en-US" altLang="ja-JP" b="1" dirty="0">
              <a:solidFill>
                <a:schemeClr val="tx1">
                  <a:lumMod val="85000"/>
                  <a:lumOff val="15000"/>
                </a:schemeClr>
              </a:solidFill>
              <a:latin typeface="+mn-ea"/>
            </a:endParaRPr>
          </a:p>
          <a:p>
            <a:endParaRPr lang="en-US" altLang="ja-JP" b="1" dirty="0">
              <a:solidFill>
                <a:schemeClr val="tx1">
                  <a:lumMod val="85000"/>
                  <a:lumOff val="15000"/>
                </a:schemeClr>
              </a:solidFill>
              <a:latin typeface="+mn-ea"/>
            </a:endParaRPr>
          </a:p>
          <a:p>
            <a:r>
              <a:rPr lang="ja-JP" altLang="en-US" b="1" dirty="0">
                <a:solidFill>
                  <a:schemeClr val="tx1">
                    <a:lumMod val="85000"/>
                    <a:lumOff val="15000"/>
                  </a:schemeClr>
                </a:solidFill>
                <a:latin typeface="+mn-ea"/>
              </a:rPr>
              <a:t>専門部署による人権デューデリジェンスと取締役会での監督体制を確立。定期的な人権研修と方針の見直しで実効性を確保。</a:t>
            </a:r>
          </a:p>
        </p:txBody>
      </p:sp>
      <p:sp>
        <p:nvSpPr>
          <p:cNvPr id="13" name="正方形/長方形 12">
            <a:extLst>
              <a:ext uri="{FF2B5EF4-FFF2-40B4-BE49-F238E27FC236}">
                <a16:creationId xmlns:a16="http://schemas.microsoft.com/office/drawing/2014/main" id="{D0FC3ECC-BE01-C275-B7BA-E1D7F4B1DF85}"/>
              </a:ext>
            </a:extLst>
          </p:cNvPr>
          <p:cNvSpPr/>
          <p:nvPr/>
        </p:nvSpPr>
        <p:spPr>
          <a:xfrm>
            <a:off x="429491" y="1971949"/>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t>前</a:t>
            </a:r>
            <a:r>
              <a:rPr kumimoji="1" lang="ja-JP" altLang="en-US" sz="1600" b="1" spc="300" dirty="0"/>
              <a:t>文</a:t>
            </a:r>
          </a:p>
        </p:txBody>
      </p:sp>
      <p:sp>
        <p:nvSpPr>
          <p:cNvPr id="14" name="正方形/長方形 13">
            <a:extLst>
              <a:ext uri="{FF2B5EF4-FFF2-40B4-BE49-F238E27FC236}">
                <a16:creationId xmlns:a16="http://schemas.microsoft.com/office/drawing/2014/main" id="{ECA25643-2447-7DB4-9BC3-4EE3DB81ED14}"/>
              </a:ext>
            </a:extLst>
          </p:cNvPr>
          <p:cNvSpPr/>
          <p:nvPr/>
        </p:nvSpPr>
        <p:spPr>
          <a:xfrm>
            <a:off x="429488" y="3301612"/>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1</a:t>
            </a:r>
            <a:r>
              <a:rPr lang="ja-JP" altLang="en-US" sz="1600" b="1" spc="300" dirty="0">
                <a:solidFill>
                  <a:schemeClr val="bg1"/>
                </a:solidFill>
                <a:latin typeface="+mn-ea"/>
              </a:rPr>
              <a:t>章 　基本方針と規範</a:t>
            </a:r>
            <a:endParaRPr lang="en-US" altLang="ja-JP" sz="1600" b="1" spc="300" dirty="0">
              <a:solidFill>
                <a:schemeClr val="bg1"/>
              </a:solidFill>
              <a:latin typeface="+mn-ea"/>
            </a:endParaRPr>
          </a:p>
        </p:txBody>
      </p:sp>
      <p:sp>
        <p:nvSpPr>
          <p:cNvPr id="15" name="正方形/長方形 14">
            <a:extLst>
              <a:ext uri="{FF2B5EF4-FFF2-40B4-BE49-F238E27FC236}">
                <a16:creationId xmlns:a16="http://schemas.microsoft.com/office/drawing/2014/main" id="{C650CB64-A9DC-89E1-7268-276667B32A19}"/>
              </a:ext>
            </a:extLst>
          </p:cNvPr>
          <p:cNvSpPr/>
          <p:nvPr/>
        </p:nvSpPr>
        <p:spPr>
          <a:xfrm>
            <a:off x="429488" y="4713710"/>
            <a:ext cx="5203216"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2</a:t>
            </a:r>
            <a:r>
              <a:rPr lang="ja-JP" altLang="en-US" sz="1600" b="1" spc="300" dirty="0">
                <a:solidFill>
                  <a:schemeClr val="bg1"/>
                </a:solidFill>
                <a:latin typeface="+mn-ea"/>
              </a:rPr>
              <a:t>章 　循環型社会における人権価値の創造</a:t>
            </a:r>
            <a:endParaRPr lang="en-US" altLang="ja-JP" sz="1600" b="1" spc="300" dirty="0">
              <a:solidFill>
                <a:schemeClr val="bg1"/>
              </a:solidFill>
              <a:latin typeface="+mn-ea"/>
            </a:endParaRPr>
          </a:p>
        </p:txBody>
      </p:sp>
      <p:sp>
        <p:nvSpPr>
          <p:cNvPr id="16" name="正方形/長方形 15">
            <a:extLst>
              <a:ext uri="{FF2B5EF4-FFF2-40B4-BE49-F238E27FC236}">
                <a16:creationId xmlns:a16="http://schemas.microsoft.com/office/drawing/2014/main" id="{D651836B-1D2A-8DE0-C787-067CCF0EC7DE}"/>
              </a:ext>
            </a:extLst>
          </p:cNvPr>
          <p:cNvSpPr/>
          <p:nvPr/>
        </p:nvSpPr>
        <p:spPr>
          <a:xfrm>
            <a:off x="6390445" y="1971949"/>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3</a:t>
            </a:r>
            <a:r>
              <a:rPr lang="ja-JP" altLang="en-US" sz="1600" b="1" spc="300" dirty="0">
                <a:solidFill>
                  <a:schemeClr val="bg1"/>
                </a:solidFill>
                <a:latin typeface="+mn-ea"/>
              </a:rPr>
              <a:t>章 　統合的な人権尊重の実践</a:t>
            </a:r>
            <a:endParaRPr lang="en-US" altLang="ja-JP" sz="1600" b="1" spc="300" dirty="0">
              <a:solidFill>
                <a:schemeClr val="bg1"/>
              </a:solidFill>
              <a:latin typeface="+mn-ea"/>
            </a:endParaRPr>
          </a:p>
        </p:txBody>
      </p:sp>
      <p:sp>
        <p:nvSpPr>
          <p:cNvPr id="17" name="正方形/長方形 16">
            <a:extLst>
              <a:ext uri="{FF2B5EF4-FFF2-40B4-BE49-F238E27FC236}">
                <a16:creationId xmlns:a16="http://schemas.microsoft.com/office/drawing/2014/main" id="{4B1BCAF7-48E5-6546-150B-A945F2E1E808}"/>
              </a:ext>
            </a:extLst>
          </p:cNvPr>
          <p:cNvSpPr/>
          <p:nvPr/>
        </p:nvSpPr>
        <p:spPr>
          <a:xfrm>
            <a:off x="6390445" y="3328513"/>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4</a:t>
            </a:r>
            <a:r>
              <a:rPr lang="ja-JP" altLang="en-US" sz="1600" b="1" spc="300" dirty="0">
                <a:solidFill>
                  <a:schemeClr val="bg1"/>
                </a:solidFill>
                <a:latin typeface="+mn-ea"/>
              </a:rPr>
              <a:t>章 働きがいとウェルビーイングの実現</a:t>
            </a:r>
            <a:endParaRPr lang="en-US" altLang="ja-JP" sz="1600" b="1" spc="300" dirty="0">
              <a:solidFill>
                <a:schemeClr val="bg1"/>
              </a:solidFill>
              <a:latin typeface="+mn-ea"/>
            </a:endParaRPr>
          </a:p>
        </p:txBody>
      </p:sp>
      <p:sp>
        <p:nvSpPr>
          <p:cNvPr id="18" name="正方形/長方形 17">
            <a:extLst>
              <a:ext uri="{FF2B5EF4-FFF2-40B4-BE49-F238E27FC236}">
                <a16:creationId xmlns:a16="http://schemas.microsoft.com/office/drawing/2014/main" id="{0C5AC205-1060-3FC7-3007-7A5C25901D70}"/>
              </a:ext>
            </a:extLst>
          </p:cNvPr>
          <p:cNvSpPr/>
          <p:nvPr/>
        </p:nvSpPr>
        <p:spPr>
          <a:xfrm>
            <a:off x="6390445" y="4713710"/>
            <a:ext cx="4948843" cy="400071"/>
          </a:xfrm>
          <a:prstGeom prst="rect">
            <a:avLst/>
          </a:prstGeom>
          <a:gradFill flip="none" rotWithShape="1">
            <a:gsLst>
              <a:gs pos="0">
                <a:srgbClr val="0B578C">
                  <a:shade val="30000"/>
                  <a:satMod val="115000"/>
                </a:srgbClr>
              </a:gs>
              <a:gs pos="50000">
                <a:srgbClr val="0B578C">
                  <a:shade val="67500"/>
                  <a:satMod val="115000"/>
                </a:srgbClr>
              </a:gs>
              <a:gs pos="100000">
                <a:srgbClr val="0B578C">
                  <a:shade val="100000"/>
                  <a:satMod val="115000"/>
                  <a:alpha val="36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b="1" spc="300" dirty="0">
                <a:solidFill>
                  <a:schemeClr val="bg1"/>
                </a:solidFill>
                <a:latin typeface="+mn-ea"/>
              </a:rPr>
              <a:t>第</a:t>
            </a:r>
            <a:r>
              <a:rPr lang="en-US" altLang="ja-JP" sz="1600" b="1" spc="300" dirty="0">
                <a:solidFill>
                  <a:schemeClr val="bg1"/>
                </a:solidFill>
                <a:latin typeface="+mn-ea"/>
              </a:rPr>
              <a:t>5</a:t>
            </a:r>
            <a:r>
              <a:rPr lang="ja-JP" altLang="en-US" sz="1600" b="1" spc="300" dirty="0">
                <a:solidFill>
                  <a:schemeClr val="bg1"/>
                </a:solidFill>
                <a:latin typeface="+mn-ea"/>
              </a:rPr>
              <a:t>章 ガバナンスと実効性の確保</a:t>
            </a:r>
            <a:endParaRPr lang="en-US" altLang="ja-JP" sz="1600" b="1" spc="300" dirty="0">
              <a:solidFill>
                <a:schemeClr val="bg1"/>
              </a:solidFill>
              <a:latin typeface="+mn-ea"/>
            </a:endParaRPr>
          </a:p>
        </p:txBody>
      </p:sp>
      <p:sp>
        <p:nvSpPr>
          <p:cNvPr id="2" name="四角形: 角を丸くする 1">
            <a:extLst>
              <a:ext uri="{FF2B5EF4-FFF2-40B4-BE49-F238E27FC236}">
                <a16:creationId xmlns:a16="http://schemas.microsoft.com/office/drawing/2014/main" id="{FA6FCCBB-2531-B05E-C5E6-A844FB99294E}"/>
              </a:ext>
            </a:extLst>
          </p:cNvPr>
          <p:cNvSpPr/>
          <p:nvPr/>
        </p:nvSpPr>
        <p:spPr>
          <a:xfrm>
            <a:off x="6096000" y="3301612"/>
            <a:ext cx="5666508" cy="2804042"/>
          </a:xfrm>
          <a:prstGeom prst="roundRect">
            <a:avLst/>
          </a:prstGeom>
          <a:noFill/>
          <a:ln w="76200">
            <a:solidFill>
              <a:srgbClr val="FFB9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764146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09D94-BF8F-8C1C-19A6-ABE3887B6EA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5FE676B-CCBF-80F0-4C40-234432CACB26}"/>
              </a:ext>
            </a:extLst>
          </p:cNvPr>
          <p:cNvSpPr>
            <a:spLocks noGrp="1"/>
          </p:cNvSpPr>
          <p:nvPr>
            <p:ph type="sldNum" sz="quarter" idx="4294967295"/>
          </p:nvPr>
        </p:nvSpPr>
        <p:spPr>
          <a:xfrm>
            <a:off x="11072446" y="6465661"/>
            <a:ext cx="838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2400" kern="1200">
                <a:solidFill>
                  <a:schemeClr val="tx1"/>
                </a:solidFill>
                <a:latin typeface="游ゴシック" panose="020B0400000000000000" pitchFamily="50" charset="-128"/>
                <a:ea typeface="游ゴシック" panose="020B0400000000000000"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75624E39-9DFD-40EA-8C77-28F3AF4D59A9}" type="slidenum">
              <a:rPr lang="ja-JP" altLang="en-US" smtClean="0"/>
              <a:pPr/>
              <a:t>19</a:t>
            </a:fld>
            <a:endParaRPr kumimoji="1" lang="ja-JP" altLang="en-US"/>
          </a:p>
        </p:txBody>
      </p:sp>
      <p:pic>
        <p:nvPicPr>
          <p:cNvPr id="3" name="図 2">
            <a:extLst>
              <a:ext uri="{FF2B5EF4-FFF2-40B4-BE49-F238E27FC236}">
                <a16:creationId xmlns:a16="http://schemas.microsoft.com/office/drawing/2014/main" id="{5ED9BA74-8BB9-DFD6-6BE6-E240C4CC57C8}"/>
              </a:ext>
            </a:extLst>
          </p:cNvPr>
          <p:cNvPicPr>
            <a:picLocks noChangeAspect="1"/>
          </p:cNvPicPr>
          <p:nvPr/>
        </p:nvPicPr>
        <p:blipFill>
          <a:blip r:embed="rId2"/>
          <a:stretch>
            <a:fillRect/>
          </a:stretch>
        </p:blipFill>
        <p:spPr>
          <a:xfrm>
            <a:off x="753027" y="3204907"/>
            <a:ext cx="4736437" cy="3124559"/>
          </a:xfrm>
          <a:prstGeom prst="rect">
            <a:avLst/>
          </a:prstGeom>
        </p:spPr>
      </p:pic>
      <p:pic>
        <p:nvPicPr>
          <p:cNvPr id="4" name="図 3">
            <a:extLst>
              <a:ext uri="{FF2B5EF4-FFF2-40B4-BE49-F238E27FC236}">
                <a16:creationId xmlns:a16="http://schemas.microsoft.com/office/drawing/2014/main" id="{98C16AFA-820D-995C-6256-FA60C8781910}"/>
              </a:ext>
            </a:extLst>
          </p:cNvPr>
          <p:cNvPicPr>
            <a:picLocks noChangeAspect="1"/>
          </p:cNvPicPr>
          <p:nvPr/>
        </p:nvPicPr>
        <p:blipFill>
          <a:blip r:embed="rId3"/>
          <a:srcRect l="2035" t="6748" r="1133" b="3460"/>
          <a:stretch>
            <a:fillRect/>
          </a:stretch>
        </p:blipFill>
        <p:spPr>
          <a:xfrm>
            <a:off x="6702538" y="3356084"/>
            <a:ext cx="4455793" cy="2830344"/>
          </a:xfrm>
          <a:prstGeom prst="rect">
            <a:avLst/>
          </a:prstGeom>
        </p:spPr>
      </p:pic>
      <p:graphicFrame>
        <p:nvGraphicFramePr>
          <p:cNvPr id="5" name="表 4">
            <a:extLst>
              <a:ext uri="{FF2B5EF4-FFF2-40B4-BE49-F238E27FC236}">
                <a16:creationId xmlns:a16="http://schemas.microsoft.com/office/drawing/2014/main" id="{9C5F274C-75F2-791B-4E78-501DD5057F05}"/>
              </a:ext>
            </a:extLst>
          </p:cNvPr>
          <p:cNvGraphicFramePr>
            <a:graphicFrameLocks noGrp="1"/>
          </p:cNvGraphicFramePr>
          <p:nvPr>
            <p:extLst>
              <p:ext uri="{D42A27DB-BD31-4B8C-83A1-F6EECF244321}">
                <p14:modId xmlns:p14="http://schemas.microsoft.com/office/powerpoint/2010/main" val="1986823469"/>
              </p:ext>
            </p:extLst>
          </p:nvPr>
        </p:nvGraphicFramePr>
        <p:xfrm>
          <a:off x="339183" y="1335467"/>
          <a:ext cx="5510472" cy="1948320"/>
        </p:xfrm>
        <a:graphic>
          <a:graphicData uri="http://schemas.openxmlformats.org/drawingml/2006/table">
            <a:tbl>
              <a:tblPr>
                <a:tableStyleId>{5940675A-B579-460E-94D1-54222C63F5DA}</a:tableStyleId>
              </a:tblPr>
              <a:tblGrid>
                <a:gridCol w="5133965">
                  <a:extLst>
                    <a:ext uri="{9D8B030D-6E8A-4147-A177-3AD203B41FA5}">
                      <a16:colId xmlns:a16="http://schemas.microsoft.com/office/drawing/2014/main" val="2004359496"/>
                    </a:ext>
                  </a:extLst>
                </a:gridCol>
                <a:gridCol w="376507">
                  <a:extLst>
                    <a:ext uri="{9D8B030D-6E8A-4147-A177-3AD203B41FA5}">
                      <a16:colId xmlns:a16="http://schemas.microsoft.com/office/drawing/2014/main" val="2552744487"/>
                    </a:ext>
                  </a:extLst>
                </a:gridCol>
              </a:tblGrid>
              <a:tr h="144752">
                <a:tc>
                  <a:txBody>
                    <a:bodyPr/>
                    <a:lstStyle/>
                    <a:p>
                      <a:r>
                        <a:rPr lang="ja-JP" altLang="en-US" sz="1200" b="1" dirty="0">
                          <a:solidFill>
                            <a:schemeClr val="tx1">
                              <a:lumMod val="65000"/>
                              <a:lumOff val="35000"/>
                            </a:schemeClr>
                          </a:solidFill>
                        </a:rPr>
                        <a:t>回答</a:t>
                      </a:r>
                    </a:p>
                  </a:txBody>
                  <a:tcPr marL="25200" marR="25200" marT="25200" marB="25200" anchor="ctr"/>
                </a:tc>
                <a:tc>
                  <a:txBody>
                    <a:bodyPr/>
                    <a:lstStyle/>
                    <a:p>
                      <a:r>
                        <a:rPr lang="ja-JP" altLang="en-US" sz="1200" b="1" dirty="0">
                          <a:solidFill>
                            <a:schemeClr val="tx1">
                              <a:lumMod val="65000"/>
                              <a:lumOff val="35000"/>
                            </a:schemeClr>
                          </a:solidFill>
                        </a:rPr>
                        <a:t>累計</a:t>
                      </a:r>
                    </a:p>
                  </a:txBody>
                  <a:tcPr marL="25200" marR="25200" marT="25200" marB="25200" anchor="ctr"/>
                </a:tc>
                <a:extLst>
                  <a:ext uri="{0D108BD9-81ED-4DB2-BD59-A6C34878D82A}">
                    <a16:rowId xmlns:a16="http://schemas.microsoft.com/office/drawing/2014/main" val="85620609"/>
                  </a:ext>
                </a:extLst>
              </a:tr>
              <a:tr h="144752">
                <a:tc>
                  <a:txBody>
                    <a:bodyPr/>
                    <a:lstStyle/>
                    <a:p>
                      <a:r>
                        <a:rPr lang="en-US" altLang="ja-JP" sz="1200" b="1" dirty="0">
                          <a:solidFill>
                            <a:schemeClr val="tx1">
                              <a:lumMod val="65000"/>
                              <a:lumOff val="35000"/>
                            </a:schemeClr>
                          </a:solidFill>
                        </a:rPr>
                        <a:t>PC</a:t>
                      </a:r>
                      <a:r>
                        <a:rPr lang="ja-JP" altLang="en-US" sz="1200" b="1" dirty="0">
                          <a:solidFill>
                            <a:schemeClr val="tx1">
                              <a:lumMod val="65000"/>
                              <a:lumOff val="35000"/>
                            </a:schemeClr>
                          </a:solidFill>
                        </a:rPr>
                        <a:t>の再生による社会的使命を意識して業務を行っている</a:t>
                      </a:r>
                    </a:p>
                  </a:txBody>
                  <a:tcPr marL="25200" marR="25200" marT="25200" marB="25200" anchor="ctr"/>
                </a:tc>
                <a:tc>
                  <a:txBody>
                    <a:bodyPr/>
                    <a:lstStyle/>
                    <a:p>
                      <a:r>
                        <a:rPr lang="en-US" altLang="ja-JP" sz="1200" b="1">
                          <a:solidFill>
                            <a:schemeClr val="tx1">
                              <a:lumMod val="65000"/>
                              <a:lumOff val="35000"/>
                            </a:schemeClr>
                          </a:solidFill>
                        </a:rPr>
                        <a:t>66</a:t>
                      </a:r>
                    </a:p>
                  </a:txBody>
                  <a:tcPr marL="25200" marR="25200" marT="25200" marB="25200" anchor="ctr"/>
                </a:tc>
                <a:extLst>
                  <a:ext uri="{0D108BD9-81ED-4DB2-BD59-A6C34878D82A}">
                    <a16:rowId xmlns:a16="http://schemas.microsoft.com/office/drawing/2014/main" val="1559683118"/>
                  </a:ext>
                </a:extLst>
              </a:tr>
              <a:tr h="258231">
                <a:tc>
                  <a:txBody>
                    <a:bodyPr/>
                    <a:lstStyle/>
                    <a:p>
                      <a:r>
                        <a:rPr lang="ja-JP" altLang="en-US" sz="1200" b="1" dirty="0">
                          <a:solidFill>
                            <a:schemeClr val="tx1">
                              <a:lumMod val="65000"/>
                              <a:lumOff val="35000"/>
                            </a:schemeClr>
                          </a:solidFill>
                        </a:rPr>
                        <a:t>リユース事業を通じた環境配慮や社会的な意義について日々の事業の中で推進できている</a:t>
                      </a:r>
                    </a:p>
                  </a:txBody>
                  <a:tcPr marL="25200" marR="25200" marT="25200" marB="25200" anchor="ctr"/>
                </a:tc>
                <a:tc>
                  <a:txBody>
                    <a:bodyPr/>
                    <a:lstStyle/>
                    <a:p>
                      <a:r>
                        <a:rPr lang="en-US" altLang="ja-JP" sz="1200" b="1" dirty="0">
                          <a:solidFill>
                            <a:schemeClr val="tx1">
                              <a:lumMod val="65000"/>
                              <a:lumOff val="35000"/>
                            </a:schemeClr>
                          </a:solidFill>
                        </a:rPr>
                        <a:t>54</a:t>
                      </a:r>
                    </a:p>
                  </a:txBody>
                  <a:tcPr marL="25200" marR="25200" marT="25200" marB="25200" anchor="ctr"/>
                </a:tc>
                <a:extLst>
                  <a:ext uri="{0D108BD9-81ED-4DB2-BD59-A6C34878D82A}">
                    <a16:rowId xmlns:a16="http://schemas.microsoft.com/office/drawing/2014/main" val="388789616"/>
                  </a:ext>
                </a:extLst>
              </a:tr>
              <a:tr h="144752">
                <a:tc>
                  <a:txBody>
                    <a:bodyPr/>
                    <a:lstStyle/>
                    <a:p>
                      <a:r>
                        <a:rPr lang="ja-JP" altLang="en-US" sz="1200" b="1" dirty="0">
                          <a:solidFill>
                            <a:schemeClr val="tx1">
                              <a:lumMod val="65000"/>
                              <a:lumOff val="35000"/>
                            </a:schemeClr>
                          </a:solidFill>
                        </a:rPr>
                        <a:t>顧客と</a:t>
                      </a:r>
                      <a:r>
                        <a:rPr lang="en-US" altLang="ja-JP" sz="1200" b="1" dirty="0">
                          <a:solidFill>
                            <a:schemeClr val="tx1">
                              <a:lumMod val="65000"/>
                              <a:lumOff val="35000"/>
                            </a:schemeClr>
                          </a:solidFill>
                        </a:rPr>
                        <a:t>PC</a:t>
                      </a:r>
                      <a:r>
                        <a:rPr lang="ja-JP" altLang="en-US" sz="1200" b="1" dirty="0">
                          <a:solidFill>
                            <a:schemeClr val="tx1">
                              <a:lumMod val="65000"/>
                              <a:lumOff val="35000"/>
                            </a:schemeClr>
                          </a:solidFill>
                        </a:rPr>
                        <a:t>リユースを進める社会的な意義や目的を共有できている</a:t>
                      </a:r>
                    </a:p>
                  </a:txBody>
                  <a:tcPr marL="25200" marR="25200" marT="25200" marB="25200" anchor="ctr"/>
                </a:tc>
                <a:tc>
                  <a:txBody>
                    <a:bodyPr/>
                    <a:lstStyle/>
                    <a:p>
                      <a:r>
                        <a:rPr lang="en-US" altLang="ja-JP" sz="1200" b="1" dirty="0">
                          <a:solidFill>
                            <a:schemeClr val="tx1">
                              <a:lumMod val="65000"/>
                              <a:lumOff val="35000"/>
                            </a:schemeClr>
                          </a:solidFill>
                        </a:rPr>
                        <a:t>51</a:t>
                      </a:r>
                    </a:p>
                  </a:txBody>
                  <a:tcPr marL="25200" marR="25200" marT="25200" marB="25200" anchor="ctr"/>
                </a:tc>
                <a:extLst>
                  <a:ext uri="{0D108BD9-81ED-4DB2-BD59-A6C34878D82A}">
                    <a16:rowId xmlns:a16="http://schemas.microsoft.com/office/drawing/2014/main" val="1036486892"/>
                  </a:ext>
                </a:extLst>
              </a:tr>
              <a:tr h="258231">
                <a:tc>
                  <a:txBody>
                    <a:bodyPr/>
                    <a:lstStyle/>
                    <a:p>
                      <a:r>
                        <a:rPr lang="ja-JP" altLang="en-US" sz="1200" b="1" dirty="0">
                          <a:solidFill>
                            <a:schemeClr val="tx1">
                              <a:lumMod val="65000"/>
                              <a:lumOff val="35000"/>
                            </a:schemeClr>
                          </a:solidFill>
                        </a:rPr>
                        <a:t>広く社会全体に対して、理念を実現し得る適切なサービス提供ができていると思う</a:t>
                      </a:r>
                    </a:p>
                  </a:txBody>
                  <a:tcPr marL="25200" marR="25200" marT="25200" marB="25200" anchor="ctr"/>
                </a:tc>
                <a:tc>
                  <a:txBody>
                    <a:bodyPr/>
                    <a:lstStyle/>
                    <a:p>
                      <a:r>
                        <a:rPr lang="en-US" altLang="ja-JP" sz="1200" b="1" dirty="0">
                          <a:solidFill>
                            <a:schemeClr val="tx1">
                              <a:lumMod val="65000"/>
                              <a:lumOff val="35000"/>
                            </a:schemeClr>
                          </a:solidFill>
                        </a:rPr>
                        <a:t>38</a:t>
                      </a:r>
                    </a:p>
                  </a:txBody>
                  <a:tcPr marL="25200" marR="25200" marT="25200" marB="25200" anchor="ctr"/>
                </a:tc>
                <a:extLst>
                  <a:ext uri="{0D108BD9-81ED-4DB2-BD59-A6C34878D82A}">
                    <a16:rowId xmlns:a16="http://schemas.microsoft.com/office/drawing/2014/main" val="873865984"/>
                  </a:ext>
                </a:extLst>
              </a:tr>
              <a:tr h="258231">
                <a:tc>
                  <a:txBody>
                    <a:bodyPr/>
                    <a:lstStyle/>
                    <a:p>
                      <a:r>
                        <a:rPr lang="ja-JP" altLang="en-US" sz="1200" b="1">
                          <a:solidFill>
                            <a:schemeClr val="tx1">
                              <a:lumMod val="65000"/>
                              <a:lumOff val="35000"/>
                            </a:schemeClr>
                          </a:solidFill>
                        </a:rPr>
                        <a:t>顧客と共に、社会的な意義も意識して課題解決に取り組む関係性が構築できている</a:t>
                      </a:r>
                    </a:p>
                  </a:txBody>
                  <a:tcPr marL="25200" marR="25200" marT="25200" marB="25200" anchor="ctr"/>
                </a:tc>
                <a:tc>
                  <a:txBody>
                    <a:bodyPr/>
                    <a:lstStyle/>
                    <a:p>
                      <a:r>
                        <a:rPr lang="en-US" altLang="ja-JP" sz="1200" b="1" dirty="0">
                          <a:solidFill>
                            <a:schemeClr val="tx1">
                              <a:lumMod val="65000"/>
                              <a:lumOff val="35000"/>
                            </a:schemeClr>
                          </a:solidFill>
                        </a:rPr>
                        <a:t>36</a:t>
                      </a:r>
                    </a:p>
                  </a:txBody>
                  <a:tcPr marL="25200" marR="25200" marT="25200" marB="25200" anchor="ctr"/>
                </a:tc>
                <a:extLst>
                  <a:ext uri="{0D108BD9-81ED-4DB2-BD59-A6C34878D82A}">
                    <a16:rowId xmlns:a16="http://schemas.microsoft.com/office/drawing/2014/main" val="3011850238"/>
                  </a:ext>
                </a:extLst>
              </a:tr>
            </a:tbl>
          </a:graphicData>
        </a:graphic>
      </p:graphicFrame>
      <p:graphicFrame>
        <p:nvGraphicFramePr>
          <p:cNvPr id="6" name="表 5">
            <a:extLst>
              <a:ext uri="{FF2B5EF4-FFF2-40B4-BE49-F238E27FC236}">
                <a16:creationId xmlns:a16="http://schemas.microsoft.com/office/drawing/2014/main" id="{8A6B8230-55F8-52BF-2EF8-0EBB85366179}"/>
              </a:ext>
            </a:extLst>
          </p:cNvPr>
          <p:cNvGraphicFramePr>
            <a:graphicFrameLocks noGrp="1"/>
          </p:cNvGraphicFramePr>
          <p:nvPr>
            <p:extLst>
              <p:ext uri="{D42A27DB-BD31-4B8C-83A1-F6EECF244321}">
                <p14:modId xmlns:p14="http://schemas.microsoft.com/office/powerpoint/2010/main" val="2123685002"/>
              </p:ext>
            </p:extLst>
          </p:nvPr>
        </p:nvGraphicFramePr>
        <p:xfrm>
          <a:off x="5930505" y="1335467"/>
          <a:ext cx="6017699" cy="1948317"/>
        </p:xfrm>
        <a:graphic>
          <a:graphicData uri="http://schemas.openxmlformats.org/drawingml/2006/table">
            <a:tbl>
              <a:tblPr>
                <a:tableStyleId>{5940675A-B579-460E-94D1-54222C63F5DA}</a:tableStyleId>
              </a:tblPr>
              <a:tblGrid>
                <a:gridCol w="5578382">
                  <a:extLst>
                    <a:ext uri="{9D8B030D-6E8A-4147-A177-3AD203B41FA5}">
                      <a16:colId xmlns:a16="http://schemas.microsoft.com/office/drawing/2014/main" val="2594728531"/>
                    </a:ext>
                  </a:extLst>
                </a:gridCol>
                <a:gridCol w="439317">
                  <a:extLst>
                    <a:ext uri="{9D8B030D-6E8A-4147-A177-3AD203B41FA5}">
                      <a16:colId xmlns:a16="http://schemas.microsoft.com/office/drawing/2014/main" val="2701534980"/>
                    </a:ext>
                  </a:extLst>
                </a:gridCol>
              </a:tblGrid>
              <a:tr h="249016">
                <a:tc>
                  <a:txBody>
                    <a:bodyPr/>
                    <a:lstStyle/>
                    <a:p>
                      <a:r>
                        <a:rPr lang="ja-JP" altLang="en-US" sz="1200" b="1" dirty="0">
                          <a:solidFill>
                            <a:schemeClr val="tx1">
                              <a:lumMod val="65000"/>
                              <a:lumOff val="35000"/>
                            </a:schemeClr>
                          </a:solidFill>
                          <a:latin typeface="+mn-ea"/>
                          <a:ea typeface="+mn-ea"/>
                        </a:rPr>
                        <a:t>回答</a:t>
                      </a:r>
                    </a:p>
                  </a:txBody>
                  <a:tcPr marL="25200" marR="25200" marT="25200" marB="25200" anchor="ctr"/>
                </a:tc>
                <a:tc>
                  <a:txBody>
                    <a:bodyPr/>
                    <a:lstStyle/>
                    <a:p>
                      <a:r>
                        <a:rPr lang="ja-JP" altLang="en-US" sz="1200" b="1" dirty="0">
                          <a:solidFill>
                            <a:schemeClr val="tx1">
                              <a:lumMod val="65000"/>
                              <a:lumOff val="35000"/>
                            </a:schemeClr>
                          </a:solidFill>
                          <a:latin typeface="+mn-ea"/>
                          <a:ea typeface="+mn-ea"/>
                        </a:rPr>
                        <a:t>累計</a:t>
                      </a:r>
                    </a:p>
                  </a:txBody>
                  <a:tcPr marL="25200" marR="25200" marT="25200" marB="25200" anchor="ctr"/>
                </a:tc>
                <a:extLst>
                  <a:ext uri="{0D108BD9-81ED-4DB2-BD59-A6C34878D82A}">
                    <a16:rowId xmlns:a16="http://schemas.microsoft.com/office/drawing/2014/main" val="2529875212"/>
                  </a:ext>
                </a:extLst>
              </a:tr>
              <a:tr h="249016">
                <a:tc>
                  <a:txBody>
                    <a:bodyPr/>
                    <a:lstStyle/>
                    <a:p>
                      <a:r>
                        <a:rPr lang="ja-JP" altLang="en-US" sz="1200" b="1" dirty="0">
                          <a:solidFill>
                            <a:schemeClr val="tx1">
                              <a:lumMod val="65000"/>
                              <a:lumOff val="35000"/>
                            </a:schemeClr>
                          </a:solidFill>
                          <a:latin typeface="+mn-ea"/>
                          <a:ea typeface="+mn-ea"/>
                        </a:rPr>
                        <a:t>社会貢献と事業成長の両立に向けた具体的なビジョンや知見が必要だと感じる</a:t>
                      </a:r>
                    </a:p>
                  </a:txBody>
                  <a:tcPr marL="25200" marR="25200" marT="25200" marB="25200" anchor="ctr"/>
                </a:tc>
                <a:tc>
                  <a:txBody>
                    <a:bodyPr/>
                    <a:lstStyle/>
                    <a:p>
                      <a:r>
                        <a:rPr lang="en-US" altLang="ja-JP" sz="1200" b="1">
                          <a:solidFill>
                            <a:schemeClr val="tx1">
                              <a:lumMod val="65000"/>
                              <a:lumOff val="35000"/>
                            </a:schemeClr>
                          </a:solidFill>
                          <a:latin typeface="+mn-ea"/>
                          <a:ea typeface="+mn-ea"/>
                        </a:rPr>
                        <a:t>48</a:t>
                      </a:r>
                    </a:p>
                  </a:txBody>
                  <a:tcPr marL="25200" marR="25200" marT="25200" marB="25200" anchor="ctr"/>
                </a:tc>
                <a:extLst>
                  <a:ext uri="{0D108BD9-81ED-4DB2-BD59-A6C34878D82A}">
                    <a16:rowId xmlns:a16="http://schemas.microsoft.com/office/drawing/2014/main" val="3937886249"/>
                  </a:ext>
                </a:extLst>
              </a:tr>
              <a:tr h="454221">
                <a:tc>
                  <a:txBody>
                    <a:bodyPr/>
                    <a:lstStyle/>
                    <a:p>
                      <a:r>
                        <a:rPr lang="ja-JP" altLang="en-US" sz="1200" b="1" dirty="0">
                          <a:solidFill>
                            <a:schemeClr val="tx1">
                              <a:lumMod val="65000"/>
                              <a:lumOff val="35000"/>
                            </a:schemeClr>
                          </a:solidFill>
                          <a:latin typeface="+mn-ea"/>
                          <a:ea typeface="+mn-ea"/>
                        </a:rPr>
                        <a:t>環境や人権配慮など事業の社会的価値を、新たな事業機会や仕事の工夫のポイントとして捉えている</a:t>
                      </a:r>
                    </a:p>
                  </a:txBody>
                  <a:tcPr marL="25200" marR="25200" marT="25200" marB="25200" anchor="ctr"/>
                </a:tc>
                <a:tc>
                  <a:txBody>
                    <a:bodyPr/>
                    <a:lstStyle/>
                    <a:p>
                      <a:r>
                        <a:rPr lang="en-US" altLang="ja-JP" sz="1200" b="1">
                          <a:solidFill>
                            <a:schemeClr val="tx1">
                              <a:lumMod val="65000"/>
                              <a:lumOff val="35000"/>
                            </a:schemeClr>
                          </a:solidFill>
                          <a:latin typeface="+mn-ea"/>
                          <a:ea typeface="+mn-ea"/>
                        </a:rPr>
                        <a:t>37</a:t>
                      </a:r>
                    </a:p>
                  </a:txBody>
                  <a:tcPr marL="25200" marR="25200" marT="25200" marB="25200" anchor="ctr"/>
                </a:tc>
                <a:extLst>
                  <a:ext uri="{0D108BD9-81ED-4DB2-BD59-A6C34878D82A}">
                    <a16:rowId xmlns:a16="http://schemas.microsoft.com/office/drawing/2014/main" val="4158527657"/>
                  </a:ext>
                </a:extLst>
              </a:tr>
              <a:tr h="249016">
                <a:tc>
                  <a:txBody>
                    <a:bodyPr/>
                    <a:lstStyle/>
                    <a:p>
                      <a:r>
                        <a:rPr lang="ja-JP" altLang="en-US" sz="1200" b="1" dirty="0">
                          <a:solidFill>
                            <a:schemeClr val="tx1">
                              <a:lumMod val="65000"/>
                              <a:lumOff val="35000"/>
                            </a:schemeClr>
                          </a:solidFill>
                          <a:latin typeface="+mn-ea"/>
                          <a:ea typeface="+mn-ea"/>
                        </a:rPr>
                        <a:t>事業の社会的な価値を、より幅広い層に展開できると感じる</a:t>
                      </a:r>
                    </a:p>
                  </a:txBody>
                  <a:tcPr marL="25200" marR="25200" marT="25200" marB="25200" anchor="ctr"/>
                </a:tc>
                <a:tc>
                  <a:txBody>
                    <a:bodyPr/>
                    <a:lstStyle/>
                    <a:p>
                      <a:r>
                        <a:rPr lang="en-US" altLang="ja-JP" sz="1200" b="1">
                          <a:solidFill>
                            <a:schemeClr val="tx1">
                              <a:lumMod val="65000"/>
                              <a:lumOff val="35000"/>
                            </a:schemeClr>
                          </a:solidFill>
                          <a:latin typeface="+mn-ea"/>
                          <a:ea typeface="+mn-ea"/>
                        </a:rPr>
                        <a:t>36</a:t>
                      </a:r>
                    </a:p>
                  </a:txBody>
                  <a:tcPr marL="25200" marR="25200" marT="25200" marB="25200" anchor="ctr"/>
                </a:tc>
                <a:extLst>
                  <a:ext uri="{0D108BD9-81ED-4DB2-BD59-A6C34878D82A}">
                    <a16:rowId xmlns:a16="http://schemas.microsoft.com/office/drawing/2014/main" val="3223634863"/>
                  </a:ext>
                </a:extLst>
              </a:tr>
              <a:tr h="249016">
                <a:tc>
                  <a:txBody>
                    <a:bodyPr/>
                    <a:lstStyle/>
                    <a:p>
                      <a:r>
                        <a:rPr lang="ja-JP" altLang="en-US" sz="1200" b="1" dirty="0">
                          <a:solidFill>
                            <a:schemeClr val="tx1">
                              <a:lumMod val="65000"/>
                              <a:lumOff val="35000"/>
                            </a:schemeClr>
                          </a:solidFill>
                          <a:latin typeface="+mn-ea"/>
                          <a:ea typeface="+mn-ea"/>
                        </a:rPr>
                        <a:t>社員全員が事業の社会的意義を理解しすり合わせできている</a:t>
                      </a:r>
                    </a:p>
                  </a:txBody>
                  <a:tcPr marL="25200" marR="25200" marT="25200" marB="25200" anchor="ctr"/>
                </a:tc>
                <a:tc>
                  <a:txBody>
                    <a:bodyPr/>
                    <a:lstStyle/>
                    <a:p>
                      <a:r>
                        <a:rPr lang="en-US" altLang="ja-JP" sz="1200" b="1">
                          <a:solidFill>
                            <a:schemeClr val="tx1">
                              <a:lumMod val="65000"/>
                              <a:lumOff val="35000"/>
                            </a:schemeClr>
                          </a:solidFill>
                          <a:latin typeface="+mn-ea"/>
                          <a:ea typeface="+mn-ea"/>
                        </a:rPr>
                        <a:t>29</a:t>
                      </a:r>
                    </a:p>
                  </a:txBody>
                  <a:tcPr marL="25200" marR="25200" marT="25200" marB="25200" anchor="ctr"/>
                </a:tc>
                <a:extLst>
                  <a:ext uri="{0D108BD9-81ED-4DB2-BD59-A6C34878D82A}">
                    <a16:rowId xmlns:a16="http://schemas.microsoft.com/office/drawing/2014/main" val="3886151117"/>
                  </a:ext>
                </a:extLst>
              </a:tr>
              <a:tr h="249016">
                <a:tc>
                  <a:txBody>
                    <a:bodyPr/>
                    <a:lstStyle/>
                    <a:p>
                      <a:r>
                        <a:rPr lang="ja-JP" altLang="en-US" sz="1200" b="1" dirty="0">
                          <a:solidFill>
                            <a:schemeClr val="tx1">
                              <a:lumMod val="65000"/>
                              <a:lumOff val="35000"/>
                            </a:schemeClr>
                          </a:solidFill>
                          <a:latin typeface="+mn-ea"/>
                          <a:ea typeface="+mn-ea"/>
                        </a:rPr>
                        <a:t>事業の社会的な価値について、社内で意見交換ができている</a:t>
                      </a:r>
                    </a:p>
                  </a:txBody>
                  <a:tcPr marL="25200" marR="25200" marT="25200" marB="25200" anchor="ctr"/>
                </a:tc>
                <a:tc>
                  <a:txBody>
                    <a:bodyPr/>
                    <a:lstStyle/>
                    <a:p>
                      <a:r>
                        <a:rPr lang="en-US" altLang="ja-JP" sz="1200" b="1" dirty="0">
                          <a:solidFill>
                            <a:schemeClr val="tx1">
                              <a:lumMod val="65000"/>
                              <a:lumOff val="35000"/>
                            </a:schemeClr>
                          </a:solidFill>
                          <a:latin typeface="+mn-ea"/>
                          <a:ea typeface="+mn-ea"/>
                        </a:rPr>
                        <a:t>28</a:t>
                      </a:r>
                    </a:p>
                  </a:txBody>
                  <a:tcPr marL="25200" marR="25200" marT="25200" marB="25200" anchor="ctr"/>
                </a:tc>
                <a:extLst>
                  <a:ext uri="{0D108BD9-81ED-4DB2-BD59-A6C34878D82A}">
                    <a16:rowId xmlns:a16="http://schemas.microsoft.com/office/drawing/2014/main" val="1690559955"/>
                  </a:ext>
                </a:extLst>
              </a:tr>
              <a:tr h="249016">
                <a:tc>
                  <a:txBody>
                    <a:bodyPr/>
                    <a:lstStyle/>
                    <a:p>
                      <a:r>
                        <a:rPr lang="ja-JP" altLang="en-US" sz="1200" b="1" dirty="0">
                          <a:solidFill>
                            <a:schemeClr val="tx1">
                              <a:lumMod val="65000"/>
                              <a:lumOff val="35000"/>
                            </a:schemeClr>
                          </a:solidFill>
                          <a:latin typeface="+mn-ea"/>
                          <a:ea typeface="+mn-ea"/>
                        </a:rPr>
                        <a:t>環境・人権に配慮した事業展開の重要性について、部門を超えて共有できている</a:t>
                      </a:r>
                    </a:p>
                  </a:txBody>
                  <a:tcPr marL="25200" marR="25200" marT="25200" marB="25200" anchor="ctr"/>
                </a:tc>
                <a:tc>
                  <a:txBody>
                    <a:bodyPr/>
                    <a:lstStyle/>
                    <a:p>
                      <a:r>
                        <a:rPr lang="en-US" altLang="ja-JP" sz="1200" b="1" dirty="0">
                          <a:solidFill>
                            <a:schemeClr val="tx1">
                              <a:lumMod val="65000"/>
                              <a:lumOff val="35000"/>
                            </a:schemeClr>
                          </a:solidFill>
                          <a:latin typeface="+mn-ea"/>
                          <a:ea typeface="+mn-ea"/>
                        </a:rPr>
                        <a:t>24</a:t>
                      </a:r>
                    </a:p>
                  </a:txBody>
                  <a:tcPr marL="25200" marR="25200" marT="25200" marB="25200" anchor="ctr"/>
                </a:tc>
                <a:extLst>
                  <a:ext uri="{0D108BD9-81ED-4DB2-BD59-A6C34878D82A}">
                    <a16:rowId xmlns:a16="http://schemas.microsoft.com/office/drawing/2014/main" val="2150496216"/>
                  </a:ext>
                </a:extLst>
              </a:tr>
            </a:tbl>
          </a:graphicData>
        </a:graphic>
      </p:graphicFrame>
      <p:sp>
        <p:nvSpPr>
          <p:cNvPr id="7" name="テキスト ボックス 6">
            <a:extLst>
              <a:ext uri="{FF2B5EF4-FFF2-40B4-BE49-F238E27FC236}">
                <a16:creationId xmlns:a16="http://schemas.microsoft.com/office/drawing/2014/main" id="{37AFAA64-7D38-9C83-454B-A62927442742}"/>
              </a:ext>
            </a:extLst>
          </p:cNvPr>
          <p:cNvSpPr txBox="1"/>
          <p:nvPr/>
        </p:nvSpPr>
        <p:spPr>
          <a:xfrm>
            <a:off x="339182" y="696387"/>
            <a:ext cx="11513635" cy="646331"/>
          </a:xfrm>
          <a:prstGeom prst="rect">
            <a:avLst/>
          </a:prstGeom>
          <a:noFill/>
        </p:spPr>
        <p:txBody>
          <a:bodyPr wrap="square" rtlCol="0">
            <a:spAutoFit/>
          </a:bodyPr>
          <a:lstStyle/>
          <a:p>
            <a:r>
              <a:rPr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意識は</a:t>
            </a:r>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非常に高く、顧客との間での価値のある取り組みも多いのではないかと思われます。こうした取り組みを共有化できるようにし、さらに高いレベルの取り組みと価値実現へと向かう工夫が重要だと考えられます。</a:t>
            </a:r>
          </a:p>
        </p:txBody>
      </p:sp>
      <p:sp>
        <p:nvSpPr>
          <p:cNvPr id="8" name="テキスト ボックス 7">
            <a:extLst>
              <a:ext uri="{FF2B5EF4-FFF2-40B4-BE49-F238E27FC236}">
                <a16:creationId xmlns:a16="http://schemas.microsoft.com/office/drawing/2014/main" id="{32027DD5-87A2-C37C-89A7-98948DCC851A}"/>
              </a:ext>
            </a:extLst>
          </p:cNvPr>
          <p:cNvSpPr txBox="1"/>
          <p:nvPr/>
        </p:nvSpPr>
        <p:spPr>
          <a:xfrm>
            <a:off x="196334" y="124121"/>
            <a:ext cx="11751870" cy="523220"/>
          </a:xfrm>
          <a:prstGeom prst="rect">
            <a:avLst/>
          </a:prstGeom>
          <a:noFill/>
        </p:spPr>
        <p:txBody>
          <a:bodyPr wrap="square" rtlCol="0">
            <a:spAutoFit/>
          </a:bodyPr>
          <a:lstStyle/>
          <a:p>
            <a:r>
              <a:rPr lang="ja-JP" altLang="en-US" sz="2800" b="1" dirty="0">
                <a:solidFill>
                  <a:schemeClr val="tx1">
                    <a:lumMod val="65000"/>
                    <a:lumOff val="35000"/>
                  </a:schemeClr>
                </a:solidFill>
              </a:rPr>
              <a:t>人権関連の組織サーベイ結果：意識が非常に高いが実務との接続に課題</a:t>
            </a:r>
            <a:endParaRPr kumimoji="1" lang="ja-JP" altLang="en-US" sz="2800" b="1" dirty="0">
              <a:solidFill>
                <a:schemeClr val="tx1">
                  <a:lumMod val="65000"/>
                  <a:lumOff val="35000"/>
                </a:schemeClr>
              </a:solidFill>
            </a:endParaRPr>
          </a:p>
        </p:txBody>
      </p:sp>
    </p:spTree>
    <p:extLst>
      <p:ext uri="{BB962C8B-B14F-4D97-AF65-F5344CB8AC3E}">
        <p14:creationId xmlns:p14="http://schemas.microsoft.com/office/powerpoint/2010/main" val="3245112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5E747-2ADE-86C5-7654-0A229A2F1DC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151C898C-2CF4-6569-55DF-50E735CA867D}"/>
              </a:ext>
            </a:extLst>
          </p:cNvPr>
          <p:cNvSpPr txBox="1"/>
          <p:nvPr/>
        </p:nvSpPr>
        <p:spPr>
          <a:xfrm>
            <a:off x="516367" y="434479"/>
            <a:ext cx="11414865" cy="1769715"/>
          </a:xfrm>
          <a:prstGeom prst="rect">
            <a:avLst/>
          </a:prstGeom>
          <a:noFill/>
        </p:spPr>
        <p:txBody>
          <a:bodyPr wrap="square">
            <a:spAutoFit/>
          </a:bodyPr>
          <a:lstStyle/>
          <a:p>
            <a:pPr>
              <a:buNone/>
            </a:pPr>
            <a:r>
              <a:rPr lang="ja-JP" altLang="en-US" sz="3200" b="1">
                <a:solidFill>
                  <a:schemeClr val="tx1">
                    <a:lumMod val="65000"/>
                    <a:lumOff val="35000"/>
                  </a:schemeClr>
                </a:solidFill>
                <a:latin typeface="游ゴシック" panose="020B0400000000000000" pitchFamily="50" charset="-128"/>
                <a:ea typeface="游ゴシック" panose="020B0400000000000000" pitchFamily="50" charset="-128"/>
              </a:rPr>
              <a:t>「ビジネスと人権」とは</a:t>
            </a:r>
            <a:br>
              <a:rPr lang="en-US" altLang="ja-JP" sz="2000" b="1">
                <a:solidFill>
                  <a:schemeClr val="tx1">
                    <a:lumMod val="65000"/>
                    <a:lumOff val="35000"/>
                  </a:schemeClr>
                </a:solidFill>
                <a:latin typeface="游ゴシック" panose="020B0400000000000000" pitchFamily="50" charset="-128"/>
                <a:ea typeface="游ゴシック" panose="020B0400000000000000" pitchFamily="50" charset="-128"/>
              </a:rPr>
            </a:br>
            <a:endParaRPr lang="en-US" altLang="ja-JP" sz="1050" b="1">
              <a:solidFill>
                <a:schemeClr val="tx1">
                  <a:lumMod val="65000"/>
                  <a:lumOff val="35000"/>
                </a:schemeClr>
              </a:solidFill>
              <a:latin typeface="游ゴシック" panose="020B0400000000000000" pitchFamily="50" charset="-128"/>
              <a:ea typeface="游ゴシック" panose="020B0400000000000000" pitchFamily="50" charset="-128"/>
            </a:endParaRPr>
          </a:p>
          <a:p>
            <a:pPr>
              <a:buNone/>
            </a:pPr>
            <a:endParaRPr lang="en-US" altLang="ja-JP" sz="1050" b="1">
              <a:solidFill>
                <a:schemeClr val="tx1">
                  <a:lumMod val="65000"/>
                  <a:lumOff val="35000"/>
                </a:schemeClr>
              </a:solidFill>
              <a:latin typeface="游ゴシック" panose="020B0400000000000000" pitchFamily="50" charset="-128"/>
              <a:ea typeface="游ゴシック" panose="020B0400000000000000" pitchFamily="50" charset="-128"/>
            </a:endParaRPr>
          </a:p>
          <a:p>
            <a:pPr>
              <a:buNone/>
            </a:pPr>
            <a:r>
              <a:rPr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国際的にも国内でもビジネスと人権推進の取り組みが行われています。</a:t>
            </a:r>
            <a:endParaRPr lang="en-US" altLang="ja-JP" sz="2800" b="1">
              <a:solidFill>
                <a:schemeClr val="tx1">
                  <a:lumMod val="65000"/>
                  <a:lumOff val="35000"/>
                </a:schemeClr>
              </a:solidFill>
              <a:latin typeface="游ゴシック" panose="020B0400000000000000" pitchFamily="50" charset="-128"/>
              <a:ea typeface="游ゴシック" panose="020B0400000000000000" pitchFamily="50" charset="-128"/>
            </a:endParaRPr>
          </a:p>
          <a:p>
            <a:pPr>
              <a:buNone/>
            </a:pPr>
            <a:r>
              <a:rPr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企業の事業活動で人権を確保するための企業の施策のことを言います。</a:t>
            </a:r>
            <a:endParaRPr lang="en-US" altLang="ja-JP" sz="2800" b="1">
              <a:solidFill>
                <a:schemeClr val="tx1">
                  <a:lumMod val="65000"/>
                  <a:lumOff val="35000"/>
                </a:schemeClr>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5E240BFB-1647-D412-3B0D-9C9406A0CB01}"/>
              </a:ext>
            </a:extLst>
          </p:cNvPr>
          <p:cNvGrpSpPr/>
          <p:nvPr/>
        </p:nvGrpSpPr>
        <p:grpSpPr>
          <a:xfrm>
            <a:off x="808004" y="2608815"/>
            <a:ext cx="7066594" cy="3167863"/>
            <a:chOff x="947852" y="1869466"/>
            <a:chExt cx="9961425" cy="4465578"/>
          </a:xfrm>
        </p:grpSpPr>
        <p:pic>
          <p:nvPicPr>
            <p:cNvPr id="2" name="図 1">
              <a:extLst>
                <a:ext uri="{FF2B5EF4-FFF2-40B4-BE49-F238E27FC236}">
                  <a16:creationId xmlns:a16="http://schemas.microsoft.com/office/drawing/2014/main" id="{8298321D-3DC9-119A-0068-F56F65C70163}"/>
                </a:ext>
              </a:extLst>
            </p:cNvPr>
            <p:cNvPicPr>
              <a:picLocks noChangeAspect="1"/>
            </p:cNvPicPr>
            <p:nvPr/>
          </p:nvPicPr>
          <p:blipFill>
            <a:blip r:embed="rId2"/>
            <a:stretch>
              <a:fillRect/>
            </a:stretch>
          </p:blipFill>
          <p:spPr>
            <a:xfrm>
              <a:off x="947852" y="1869466"/>
              <a:ext cx="6588155" cy="4465578"/>
            </a:xfrm>
            <a:prstGeom prst="rect">
              <a:avLst/>
            </a:prstGeom>
          </p:spPr>
        </p:pic>
        <p:pic>
          <p:nvPicPr>
            <p:cNvPr id="5" name="図 4">
              <a:extLst>
                <a:ext uri="{FF2B5EF4-FFF2-40B4-BE49-F238E27FC236}">
                  <a16:creationId xmlns:a16="http://schemas.microsoft.com/office/drawing/2014/main" id="{D179DF34-8657-8E0A-2018-58E45BD6A833}"/>
                </a:ext>
              </a:extLst>
            </p:cNvPr>
            <p:cNvPicPr>
              <a:picLocks noChangeAspect="1"/>
            </p:cNvPicPr>
            <p:nvPr/>
          </p:nvPicPr>
          <p:blipFill>
            <a:blip r:embed="rId3"/>
            <a:stretch>
              <a:fillRect/>
            </a:stretch>
          </p:blipFill>
          <p:spPr>
            <a:xfrm>
              <a:off x="7800594" y="1901740"/>
              <a:ext cx="3108683" cy="4433304"/>
            </a:xfrm>
            <a:prstGeom prst="rect">
              <a:avLst/>
            </a:prstGeom>
            <a:ln w="38100">
              <a:solidFill>
                <a:schemeClr val="bg1">
                  <a:lumMod val="65000"/>
                </a:schemeClr>
              </a:solidFill>
            </a:ln>
          </p:spPr>
        </p:pic>
      </p:grpSp>
      <p:pic>
        <p:nvPicPr>
          <p:cNvPr id="6" name="図 5">
            <a:extLst>
              <a:ext uri="{FF2B5EF4-FFF2-40B4-BE49-F238E27FC236}">
                <a16:creationId xmlns:a16="http://schemas.microsoft.com/office/drawing/2014/main" id="{17850AFC-CC0B-82FA-1697-E7DDE40E773C}"/>
              </a:ext>
            </a:extLst>
          </p:cNvPr>
          <p:cNvPicPr>
            <a:picLocks noChangeAspect="1"/>
          </p:cNvPicPr>
          <p:nvPr/>
        </p:nvPicPr>
        <p:blipFill>
          <a:blip r:embed="rId4"/>
          <a:stretch>
            <a:fillRect/>
          </a:stretch>
        </p:blipFill>
        <p:spPr>
          <a:xfrm>
            <a:off x="8223659" y="3226085"/>
            <a:ext cx="3577479" cy="2031795"/>
          </a:xfrm>
          <a:prstGeom prst="rect">
            <a:avLst/>
          </a:prstGeom>
          <a:ln w="12700">
            <a:solidFill>
              <a:schemeClr val="tx2">
                <a:lumMod val="60000"/>
                <a:lumOff val="40000"/>
              </a:schemeClr>
            </a:solidFill>
          </a:ln>
        </p:spPr>
      </p:pic>
      <p:pic>
        <p:nvPicPr>
          <p:cNvPr id="8" name="図 7">
            <a:extLst>
              <a:ext uri="{FF2B5EF4-FFF2-40B4-BE49-F238E27FC236}">
                <a16:creationId xmlns:a16="http://schemas.microsoft.com/office/drawing/2014/main" id="{02DB78B2-26AC-4F49-5C05-CC6E1B55C240}"/>
              </a:ext>
            </a:extLst>
          </p:cNvPr>
          <p:cNvPicPr>
            <a:picLocks noChangeAspect="1"/>
          </p:cNvPicPr>
          <p:nvPr/>
        </p:nvPicPr>
        <p:blipFill>
          <a:blip r:embed="rId5"/>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584216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1635F-80DF-2290-35A4-F092AC7F9846}"/>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73E789D5-CBD6-A181-9F88-E30264E1F010}"/>
              </a:ext>
            </a:extLst>
          </p:cNvPr>
          <p:cNvSpPr txBox="1"/>
          <p:nvPr/>
        </p:nvSpPr>
        <p:spPr>
          <a:xfrm>
            <a:off x="426720" y="993466"/>
            <a:ext cx="7259955" cy="5324535"/>
          </a:xfrm>
          <a:prstGeom prst="rect">
            <a:avLst/>
          </a:prstGeom>
          <a:noFill/>
        </p:spPr>
        <p:txBody>
          <a:bodyPr wrap="square">
            <a:spAutoFit/>
          </a:bodyPr>
          <a:lstStyle/>
          <a:p>
            <a:r>
              <a:rPr lang="ja-JP" altLang="en-US" sz="2000" b="1" dirty="0">
                <a:solidFill>
                  <a:schemeClr val="tx1">
                    <a:lumMod val="65000"/>
                    <a:lumOff val="35000"/>
                  </a:schemeClr>
                </a:solidFill>
              </a:rPr>
              <a:t>アンカーグループ（以下、「当社グループ」）は、創業以来掲げてきた「万人万物共存共生」という理念のもと、</a:t>
            </a:r>
            <a:r>
              <a:rPr lang="en-US" altLang="ja-JP" sz="2000" b="1" dirty="0">
                <a:solidFill>
                  <a:schemeClr val="tx1">
                    <a:lumMod val="65000"/>
                    <a:lumOff val="35000"/>
                  </a:schemeClr>
                </a:solidFill>
              </a:rPr>
              <a:t>IT </a:t>
            </a:r>
            <a:r>
              <a:rPr lang="ja-JP" altLang="en-US" sz="2000" b="1" dirty="0">
                <a:solidFill>
                  <a:schemeClr val="tx1">
                    <a:lumMod val="65000"/>
                    <a:lumOff val="35000"/>
                  </a:schemeClr>
                </a:solidFill>
              </a:rPr>
              <a:t>ライ フサイクルの全工程における価値の最大化と、持続可能な共生社会の実現に取り組んでいます。</a:t>
            </a:r>
            <a:endParaRPr lang="en-US" altLang="ja-JP" sz="2000" b="1" dirty="0">
              <a:solidFill>
                <a:schemeClr val="tx1">
                  <a:lumMod val="65000"/>
                  <a:lumOff val="35000"/>
                </a:schemeClr>
              </a:solidFill>
            </a:endParaRPr>
          </a:p>
          <a:p>
            <a:endParaRPr lang="ja-JP" altLang="en-US" sz="2000" b="1" dirty="0">
              <a:solidFill>
                <a:schemeClr val="tx1">
                  <a:lumMod val="65000"/>
                  <a:lumOff val="35000"/>
                </a:schemeClr>
              </a:solidFill>
            </a:endParaRPr>
          </a:p>
          <a:p>
            <a:r>
              <a:rPr lang="ja-JP" altLang="en-US" sz="2000" b="1" dirty="0">
                <a:solidFill>
                  <a:schemeClr val="tx1">
                    <a:lumMod val="65000"/>
                    <a:lumOff val="35000"/>
                  </a:schemeClr>
                </a:solidFill>
              </a:rPr>
              <a:t>私たちは、物理的なリサイクルの実践とともに、デジタル技術がもたらす恩恵を万人が享受できる社会の実現と、環境との調和を通じた持続可能な未来の創造を目指しています。</a:t>
            </a:r>
            <a:r>
              <a:rPr lang="ja-JP" altLang="en-US" sz="2000" b="1" u="sng" dirty="0">
                <a:solidFill>
                  <a:schemeClr val="tx1">
                    <a:lumMod val="65000"/>
                    <a:lumOff val="35000"/>
                  </a:schemeClr>
                </a:solidFill>
              </a:rPr>
              <a:t>それは事業活動の範囲を超え、人権という普遍的価値を、 循環型社会の実現を通じて新たな形で創造していく挑戦でもあります。</a:t>
            </a:r>
            <a:endParaRPr lang="en-US" altLang="ja-JP" sz="2000" b="1" u="sng" dirty="0">
              <a:solidFill>
                <a:schemeClr val="tx1">
                  <a:lumMod val="65000"/>
                  <a:lumOff val="35000"/>
                </a:schemeClr>
              </a:solidFill>
            </a:endParaRPr>
          </a:p>
          <a:p>
            <a:endParaRPr lang="ja-JP" altLang="en-US" sz="2000" b="1" dirty="0">
              <a:solidFill>
                <a:schemeClr val="tx1">
                  <a:lumMod val="65000"/>
                  <a:lumOff val="35000"/>
                </a:schemeClr>
              </a:solidFill>
            </a:endParaRPr>
          </a:p>
          <a:p>
            <a:r>
              <a:rPr lang="ja-JP" altLang="en-US" sz="2000" b="1" dirty="0">
                <a:solidFill>
                  <a:schemeClr val="tx1">
                    <a:lumMod val="65000"/>
                    <a:lumOff val="35000"/>
                  </a:schemeClr>
                </a:solidFill>
              </a:rPr>
              <a:t>当社グループは、事業活動が人権に与えうる影響を深く認識し、国際規範や国内基準に則った人権尊重の責任を果たす とともに、</a:t>
            </a:r>
            <a:r>
              <a:rPr lang="ja-JP" altLang="en-US" sz="2000" b="1" u="sng" dirty="0">
                <a:solidFill>
                  <a:schemeClr val="tx1">
                    <a:lumMod val="65000"/>
                    <a:lumOff val="35000"/>
                  </a:schemeClr>
                </a:solidFill>
              </a:rPr>
              <a:t>循環型経済の実現を通じて、すべての人々の尊厳が守られ、誰一人取り残されることのない社会の構築に積極的に貢献することを約束します。</a:t>
            </a:r>
          </a:p>
        </p:txBody>
      </p:sp>
      <p:sp>
        <p:nvSpPr>
          <p:cNvPr id="5" name="テキスト ボックス 4">
            <a:extLst>
              <a:ext uri="{FF2B5EF4-FFF2-40B4-BE49-F238E27FC236}">
                <a16:creationId xmlns:a16="http://schemas.microsoft.com/office/drawing/2014/main" id="{8010ACEC-1141-6F93-EF85-280EB0E0E7C7}"/>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紹介資料の</a:t>
            </a:r>
            <a:r>
              <a:rPr kumimoji="1" lang="en-US" altLang="ja-JP" sz="2800" b="1" dirty="0">
                <a:solidFill>
                  <a:schemeClr val="tx1">
                    <a:lumMod val="65000"/>
                    <a:lumOff val="35000"/>
                  </a:schemeClr>
                </a:solidFill>
              </a:rPr>
              <a:t>P</a:t>
            </a:r>
            <a:r>
              <a:rPr lang="ja-JP" altLang="en-US" sz="2800" b="1" dirty="0">
                <a:solidFill>
                  <a:schemeClr val="tx1">
                    <a:lumMod val="65000"/>
                    <a:lumOff val="35000"/>
                  </a:schemeClr>
                </a:solidFill>
              </a:rPr>
              <a:t>９ </a:t>
            </a:r>
            <a:r>
              <a:rPr lang="en-US" altLang="ja-JP" sz="2800" b="1" dirty="0">
                <a:solidFill>
                  <a:schemeClr val="tx1">
                    <a:lumMod val="65000"/>
                    <a:lumOff val="35000"/>
                  </a:schemeClr>
                </a:solidFill>
              </a:rPr>
              <a:t>P10</a:t>
            </a:r>
            <a:r>
              <a:rPr kumimoji="1" lang="ja-JP" altLang="en-US" sz="2800" b="1" dirty="0">
                <a:solidFill>
                  <a:schemeClr val="tx1">
                    <a:lumMod val="65000"/>
                    <a:lumOff val="35000"/>
                  </a:schemeClr>
                </a:solidFill>
              </a:rPr>
              <a:t>の人権方針　前文の内容です</a:t>
            </a:r>
          </a:p>
        </p:txBody>
      </p:sp>
    </p:spTree>
    <p:extLst>
      <p:ext uri="{BB962C8B-B14F-4D97-AF65-F5344CB8AC3E}">
        <p14:creationId xmlns:p14="http://schemas.microsoft.com/office/powerpoint/2010/main" val="1853917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8777F-9204-6BAE-E62B-1C16248F9368}"/>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6EFE194-22D2-59B9-B4F1-8D5365A94840}"/>
              </a:ext>
            </a:extLst>
          </p:cNvPr>
          <p:cNvSpPr txBox="1"/>
          <p:nvPr/>
        </p:nvSpPr>
        <p:spPr>
          <a:xfrm>
            <a:off x="426720" y="993466"/>
            <a:ext cx="7259955" cy="5324535"/>
          </a:xfrm>
          <a:prstGeom prst="rect">
            <a:avLst/>
          </a:prstGeom>
          <a:noFill/>
        </p:spPr>
        <p:txBody>
          <a:bodyPr wrap="square">
            <a:spAutoFit/>
          </a:bodyPr>
          <a:lstStyle/>
          <a:p>
            <a:r>
              <a:rPr lang="ja-JP" altLang="en-US" sz="2000" b="1" dirty="0">
                <a:solidFill>
                  <a:schemeClr val="tx1">
                    <a:lumMod val="65000"/>
                    <a:lumOff val="35000"/>
                  </a:schemeClr>
                </a:solidFill>
              </a:rPr>
              <a:t>アンカーグループ（以下、「当社グループ」）は、創業以来掲げてきた「万人万物共存共生」という理念のもと、</a:t>
            </a:r>
            <a:r>
              <a:rPr lang="en-US" altLang="ja-JP" sz="2000" b="1" dirty="0">
                <a:solidFill>
                  <a:schemeClr val="tx1">
                    <a:lumMod val="65000"/>
                    <a:lumOff val="35000"/>
                  </a:schemeClr>
                </a:solidFill>
              </a:rPr>
              <a:t>IT </a:t>
            </a:r>
            <a:r>
              <a:rPr lang="ja-JP" altLang="en-US" sz="2000" b="1" dirty="0">
                <a:solidFill>
                  <a:schemeClr val="tx1">
                    <a:lumMod val="65000"/>
                    <a:lumOff val="35000"/>
                  </a:schemeClr>
                </a:solidFill>
              </a:rPr>
              <a:t>ライ フサイクルの全工程における価値の最大化と、持続可能な共生社会の実現に取り組んでいます。</a:t>
            </a:r>
            <a:endParaRPr lang="en-US" altLang="ja-JP" sz="2000" b="1" dirty="0">
              <a:solidFill>
                <a:schemeClr val="tx1">
                  <a:lumMod val="65000"/>
                  <a:lumOff val="35000"/>
                </a:schemeClr>
              </a:solidFill>
            </a:endParaRPr>
          </a:p>
          <a:p>
            <a:endParaRPr lang="ja-JP" altLang="en-US" sz="2000" b="1" dirty="0">
              <a:solidFill>
                <a:schemeClr val="tx1">
                  <a:lumMod val="65000"/>
                  <a:lumOff val="35000"/>
                </a:schemeClr>
              </a:solidFill>
            </a:endParaRPr>
          </a:p>
          <a:p>
            <a:r>
              <a:rPr lang="ja-JP" altLang="en-US" sz="2000" b="1" dirty="0">
                <a:solidFill>
                  <a:schemeClr val="tx1">
                    <a:lumMod val="65000"/>
                    <a:lumOff val="35000"/>
                  </a:schemeClr>
                </a:solidFill>
              </a:rPr>
              <a:t>私たちは、物理的なリサイクルの実践とともに、デジタル技術がもたらす恩恵を万人が享受できる社会の実現と、環境との調和を通じた持続可能な未来の創造を目指しています。</a:t>
            </a:r>
            <a:r>
              <a:rPr lang="ja-JP" altLang="en-US" sz="2000" b="1" u="sng" dirty="0">
                <a:solidFill>
                  <a:schemeClr val="tx1">
                    <a:lumMod val="65000"/>
                    <a:lumOff val="35000"/>
                  </a:schemeClr>
                </a:solidFill>
              </a:rPr>
              <a:t>それは事業活動の範囲を超え、人権という普遍的価値を、 循環型社会の実現を通じて新たな形で創造していく挑戦でもあります。</a:t>
            </a:r>
            <a:endParaRPr lang="en-US" altLang="ja-JP" sz="2000" b="1" u="sng" dirty="0">
              <a:solidFill>
                <a:schemeClr val="tx1">
                  <a:lumMod val="65000"/>
                  <a:lumOff val="35000"/>
                </a:schemeClr>
              </a:solidFill>
            </a:endParaRPr>
          </a:p>
          <a:p>
            <a:endParaRPr lang="ja-JP" altLang="en-US" sz="2000" b="1" dirty="0">
              <a:solidFill>
                <a:schemeClr val="tx1">
                  <a:lumMod val="65000"/>
                  <a:lumOff val="35000"/>
                </a:schemeClr>
              </a:solidFill>
            </a:endParaRPr>
          </a:p>
          <a:p>
            <a:r>
              <a:rPr lang="ja-JP" altLang="en-US" sz="2000" b="1" dirty="0">
                <a:solidFill>
                  <a:schemeClr val="tx1">
                    <a:lumMod val="65000"/>
                    <a:lumOff val="35000"/>
                  </a:schemeClr>
                </a:solidFill>
              </a:rPr>
              <a:t>当社グループは、事業活動が人権に与えうる影響を深く認識し、国際規範や国内基準に則った人権尊重の責任を果たす とともに、</a:t>
            </a:r>
            <a:r>
              <a:rPr lang="ja-JP" altLang="en-US" sz="2000" b="1" u="sng" dirty="0">
                <a:solidFill>
                  <a:schemeClr val="tx1">
                    <a:lumMod val="65000"/>
                    <a:lumOff val="35000"/>
                  </a:schemeClr>
                </a:solidFill>
              </a:rPr>
              <a:t>循環型経済の実現を通じて、すべての人々の尊厳が守られ、誰一人取り残されることのない社会の構築に積極的に貢献することを約束します。</a:t>
            </a:r>
          </a:p>
        </p:txBody>
      </p:sp>
      <p:sp>
        <p:nvSpPr>
          <p:cNvPr id="5" name="テキスト ボックス 4">
            <a:extLst>
              <a:ext uri="{FF2B5EF4-FFF2-40B4-BE49-F238E27FC236}">
                <a16:creationId xmlns:a16="http://schemas.microsoft.com/office/drawing/2014/main" id="{522D2269-7248-4FD4-1AAC-1BD1BF94E880}"/>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紹介資料の</a:t>
            </a:r>
            <a:r>
              <a:rPr kumimoji="1" lang="en-US" altLang="ja-JP" sz="2800" b="1" dirty="0">
                <a:solidFill>
                  <a:schemeClr val="tx1">
                    <a:lumMod val="65000"/>
                    <a:lumOff val="35000"/>
                  </a:schemeClr>
                </a:solidFill>
              </a:rPr>
              <a:t>P</a:t>
            </a:r>
            <a:r>
              <a:rPr lang="ja-JP" altLang="en-US" sz="2800" b="1" dirty="0">
                <a:solidFill>
                  <a:schemeClr val="tx1">
                    <a:lumMod val="65000"/>
                    <a:lumOff val="35000"/>
                  </a:schemeClr>
                </a:solidFill>
              </a:rPr>
              <a:t>９ </a:t>
            </a:r>
            <a:r>
              <a:rPr lang="en-US" altLang="ja-JP" sz="2800" b="1" dirty="0">
                <a:solidFill>
                  <a:schemeClr val="tx1">
                    <a:lumMod val="65000"/>
                    <a:lumOff val="35000"/>
                  </a:schemeClr>
                </a:solidFill>
              </a:rPr>
              <a:t>P10</a:t>
            </a:r>
            <a:r>
              <a:rPr kumimoji="1" lang="ja-JP" altLang="en-US" sz="2800" b="1" dirty="0">
                <a:solidFill>
                  <a:schemeClr val="tx1">
                    <a:lumMod val="65000"/>
                    <a:lumOff val="35000"/>
                  </a:schemeClr>
                </a:solidFill>
              </a:rPr>
              <a:t>の人権方針　前文の内容です</a:t>
            </a:r>
          </a:p>
        </p:txBody>
      </p:sp>
      <p:sp>
        <p:nvSpPr>
          <p:cNvPr id="6" name="テキスト ボックス 5">
            <a:extLst>
              <a:ext uri="{FF2B5EF4-FFF2-40B4-BE49-F238E27FC236}">
                <a16:creationId xmlns:a16="http://schemas.microsoft.com/office/drawing/2014/main" id="{54A29539-5A88-D6B8-8BDA-E8E530591567}"/>
              </a:ext>
            </a:extLst>
          </p:cNvPr>
          <p:cNvSpPr txBox="1"/>
          <p:nvPr/>
        </p:nvSpPr>
        <p:spPr>
          <a:xfrm>
            <a:off x="7829550" y="2286439"/>
            <a:ext cx="4133850" cy="2450580"/>
          </a:xfrm>
          <a:prstGeom prst="rect">
            <a:avLst/>
          </a:prstGeom>
          <a:noFill/>
          <a:ln>
            <a:solidFill>
              <a:schemeClr val="tx1">
                <a:lumMod val="50000"/>
                <a:lumOff val="50000"/>
              </a:schemeClr>
            </a:solidFill>
          </a:ln>
        </p:spPr>
        <p:txBody>
          <a:bodyPr wrap="square" lIns="360000" tIns="360000" rIns="180000" bIns="360000">
            <a:spAutoFit/>
          </a:bodyPr>
          <a:lstStyle/>
          <a:p>
            <a:r>
              <a:rPr lang="ja-JP" altLang="en-US" sz="2800" b="1">
                <a:solidFill>
                  <a:schemeClr val="tx1">
                    <a:lumMod val="65000"/>
                    <a:lumOff val="35000"/>
                  </a:schemeClr>
                </a:solidFill>
              </a:rPr>
              <a:t>人権の</a:t>
            </a:r>
            <a:r>
              <a:rPr lang="ja-JP" altLang="en-US" sz="2800" b="1" dirty="0">
                <a:solidFill>
                  <a:schemeClr val="tx1">
                    <a:lumMod val="65000"/>
                    <a:lumOff val="35000"/>
                  </a:schemeClr>
                </a:solidFill>
              </a:rPr>
              <a:t>事業価値との一体的</a:t>
            </a:r>
            <a:r>
              <a:rPr lang="ja-JP" altLang="en-US" sz="2800" b="1">
                <a:solidFill>
                  <a:schemeClr val="tx1">
                    <a:lumMod val="65000"/>
                    <a:lumOff val="35000"/>
                  </a:schemeClr>
                </a:solidFill>
              </a:rPr>
              <a:t>な推進</a:t>
            </a:r>
            <a:endParaRPr lang="en-US" altLang="ja-JP" sz="2800" b="1">
              <a:solidFill>
                <a:schemeClr val="tx1">
                  <a:lumMod val="65000"/>
                  <a:lumOff val="35000"/>
                </a:schemeClr>
              </a:solidFill>
            </a:endParaRPr>
          </a:p>
          <a:p>
            <a:r>
              <a:rPr lang="ja-JP" altLang="en-US" sz="2800" b="1">
                <a:solidFill>
                  <a:schemeClr val="tx1">
                    <a:lumMod val="65000"/>
                    <a:lumOff val="35000"/>
                  </a:schemeClr>
                </a:solidFill>
              </a:rPr>
              <a:t>社会</a:t>
            </a:r>
            <a:r>
              <a:rPr lang="ja-JP" altLang="en-US" sz="2800" b="1" dirty="0">
                <a:solidFill>
                  <a:schemeClr val="tx1">
                    <a:lumMod val="65000"/>
                    <a:lumOff val="35000"/>
                  </a:schemeClr>
                </a:solidFill>
              </a:rPr>
              <a:t>や顧客と連携した</a:t>
            </a:r>
            <a:r>
              <a:rPr lang="ja-JP" altLang="en-US" sz="2800" b="1">
                <a:solidFill>
                  <a:schemeClr val="tx1">
                    <a:lumMod val="65000"/>
                    <a:lumOff val="35000"/>
                  </a:schemeClr>
                </a:solidFill>
              </a:rPr>
              <a:t>推進が書かれている</a:t>
            </a:r>
            <a:endParaRPr lang="ja-JP" altLang="en-US" sz="2800" b="1" dirty="0">
              <a:solidFill>
                <a:schemeClr val="tx1">
                  <a:lumMod val="65000"/>
                  <a:lumOff val="35000"/>
                </a:schemeClr>
              </a:solidFill>
            </a:endParaRPr>
          </a:p>
        </p:txBody>
      </p:sp>
    </p:spTree>
    <p:extLst>
      <p:ext uri="{BB962C8B-B14F-4D97-AF65-F5344CB8AC3E}">
        <p14:creationId xmlns:p14="http://schemas.microsoft.com/office/powerpoint/2010/main" val="2030518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F0BF7EF9-C284-E331-93C2-69DE0BEE2D03}"/>
              </a:ext>
            </a:extLst>
          </p:cNvPr>
          <p:cNvGrpSpPr/>
          <p:nvPr/>
        </p:nvGrpSpPr>
        <p:grpSpPr>
          <a:xfrm>
            <a:off x="1747212" y="1647905"/>
            <a:ext cx="8257731" cy="415433"/>
            <a:chOff x="914400" y="2144887"/>
            <a:chExt cx="10363200" cy="415433"/>
          </a:xfr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p:grpSpPr>
        <p:sp>
          <p:nvSpPr>
            <p:cNvPr id="4" name="四角形: 角を丸くする 3">
              <a:extLst>
                <a:ext uri="{FF2B5EF4-FFF2-40B4-BE49-F238E27FC236}">
                  <a16:creationId xmlns:a16="http://schemas.microsoft.com/office/drawing/2014/main" id="{D9374FF3-CDB2-590F-B681-CF5456F2466B}"/>
                </a:ext>
              </a:extLst>
            </p:cNvPr>
            <p:cNvSpPr/>
            <p:nvPr/>
          </p:nvSpPr>
          <p:spPr>
            <a:xfrm>
              <a:off x="914400" y="2144889"/>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2025</a:t>
              </a:r>
              <a:endParaRPr kumimoji="1" lang="ja-JP" altLang="en-US" b="1" dirty="0"/>
            </a:p>
          </p:txBody>
        </p:sp>
        <p:sp>
          <p:nvSpPr>
            <p:cNvPr id="5" name="四角形: 角を丸くする 4">
              <a:extLst>
                <a:ext uri="{FF2B5EF4-FFF2-40B4-BE49-F238E27FC236}">
                  <a16:creationId xmlns:a16="http://schemas.microsoft.com/office/drawing/2014/main" id="{1CE789DA-2C6A-417D-60D8-AC8346E0700D}"/>
                </a:ext>
              </a:extLst>
            </p:cNvPr>
            <p:cNvSpPr/>
            <p:nvPr/>
          </p:nvSpPr>
          <p:spPr>
            <a:xfrm>
              <a:off x="5394960" y="2144888"/>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a:t>
              </a:r>
              <a:r>
                <a:rPr lang="en-US" altLang="ja-JP" b="1" dirty="0"/>
                <a:t>6</a:t>
              </a:r>
              <a:endParaRPr kumimoji="1" lang="ja-JP" altLang="en-US" b="1" dirty="0"/>
            </a:p>
          </p:txBody>
        </p:sp>
        <p:sp>
          <p:nvSpPr>
            <p:cNvPr id="6" name="四角形: 角を丸くする 5">
              <a:extLst>
                <a:ext uri="{FF2B5EF4-FFF2-40B4-BE49-F238E27FC236}">
                  <a16:creationId xmlns:a16="http://schemas.microsoft.com/office/drawing/2014/main" id="{247C21EF-203E-00F8-FDA3-D9BA75A2F680}"/>
                </a:ext>
              </a:extLst>
            </p:cNvPr>
            <p:cNvSpPr/>
            <p:nvPr/>
          </p:nvSpPr>
          <p:spPr>
            <a:xfrm>
              <a:off x="9875520" y="2144887"/>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2027</a:t>
              </a:r>
              <a:endParaRPr kumimoji="1" lang="ja-JP" altLang="en-US" b="1" dirty="0"/>
            </a:p>
          </p:txBody>
        </p:sp>
      </p:grpSp>
      <p:sp>
        <p:nvSpPr>
          <p:cNvPr id="7" name="テキスト ボックス 6">
            <a:extLst>
              <a:ext uri="{FF2B5EF4-FFF2-40B4-BE49-F238E27FC236}">
                <a16:creationId xmlns:a16="http://schemas.microsoft.com/office/drawing/2014/main" id="{FFD6B573-DF3D-4FA3-AFA9-0824BDCA71A1}"/>
              </a:ext>
            </a:extLst>
          </p:cNvPr>
          <p:cNvSpPr txBox="1"/>
          <p:nvPr/>
        </p:nvSpPr>
        <p:spPr>
          <a:xfrm>
            <a:off x="1998688" y="4070071"/>
            <a:ext cx="9736582" cy="369332"/>
          </a:xfrm>
          <a:prstGeom prst="rect">
            <a:avLst/>
          </a:prstGeom>
          <a:noFill/>
        </p:spPr>
        <p:txBody>
          <a:bodyPr wrap="square" rtlCol="0">
            <a:spAutoFit/>
          </a:bodyPr>
          <a:lstStyle/>
          <a:p>
            <a:r>
              <a:rPr lang="ja-JP" altLang="en-US" b="1" dirty="0">
                <a:solidFill>
                  <a:schemeClr val="tx1">
                    <a:lumMod val="65000"/>
                    <a:lumOff val="35000"/>
                  </a:schemeClr>
                </a:solidFill>
                <a:latin typeface="+mn-ea"/>
              </a:rPr>
              <a:t>雇用保険法ほか育成系制度</a:t>
            </a:r>
            <a:r>
              <a:rPr kumimoji="1" lang="ja-JP" altLang="en-US" b="1" dirty="0">
                <a:solidFill>
                  <a:schemeClr val="tx1">
                    <a:lumMod val="65000"/>
                    <a:lumOff val="35000"/>
                  </a:schemeClr>
                </a:solidFill>
                <a:latin typeface="+mn-ea"/>
              </a:rPr>
              <a:t>　　 　　　障害者雇用促進法改正　　　</a:t>
            </a:r>
            <a:r>
              <a:rPr kumimoji="1" lang="en-US" altLang="ja-JP" b="1" dirty="0">
                <a:solidFill>
                  <a:schemeClr val="tx1">
                    <a:lumMod val="65000"/>
                    <a:lumOff val="35000"/>
                  </a:schemeClr>
                </a:solidFill>
                <a:latin typeface="+mn-ea"/>
              </a:rPr>
              <a:t>ISSB</a:t>
            </a:r>
            <a:r>
              <a:rPr lang="ja-JP" altLang="en-US" b="1" dirty="0">
                <a:solidFill>
                  <a:schemeClr val="tx1">
                    <a:lumMod val="65000"/>
                    <a:lumOff val="35000"/>
                  </a:schemeClr>
                </a:solidFill>
                <a:latin typeface="+mn-ea"/>
              </a:rPr>
              <a:t>等</a:t>
            </a:r>
            <a:r>
              <a:rPr kumimoji="1" lang="ja-JP" altLang="en-US" b="1" dirty="0">
                <a:solidFill>
                  <a:schemeClr val="tx1">
                    <a:lumMod val="65000"/>
                    <a:lumOff val="35000"/>
                  </a:schemeClr>
                </a:solidFill>
                <a:latin typeface="+mn-ea"/>
              </a:rPr>
              <a:t>環境</a:t>
            </a:r>
            <a:r>
              <a:rPr lang="ja-JP" altLang="en-US" b="1" dirty="0">
                <a:solidFill>
                  <a:schemeClr val="tx1">
                    <a:lumMod val="65000"/>
                    <a:lumOff val="35000"/>
                  </a:schemeClr>
                </a:solidFill>
                <a:latin typeface="+mn-ea"/>
              </a:rPr>
              <a:t>系</a:t>
            </a:r>
            <a:r>
              <a:rPr kumimoji="1" lang="ja-JP" altLang="en-US" b="1" dirty="0">
                <a:solidFill>
                  <a:schemeClr val="tx1">
                    <a:lumMod val="65000"/>
                    <a:lumOff val="35000"/>
                  </a:schemeClr>
                </a:solidFill>
                <a:latin typeface="+mn-ea"/>
              </a:rPr>
              <a:t>指標の発効</a:t>
            </a:r>
          </a:p>
        </p:txBody>
      </p:sp>
      <p:sp>
        <p:nvSpPr>
          <p:cNvPr id="8" name="テキスト ボックス 7">
            <a:extLst>
              <a:ext uri="{FF2B5EF4-FFF2-40B4-BE49-F238E27FC236}">
                <a16:creationId xmlns:a16="http://schemas.microsoft.com/office/drawing/2014/main" id="{A4598EE7-045E-E0D9-11AC-512B9E6B2967}"/>
              </a:ext>
            </a:extLst>
          </p:cNvPr>
          <p:cNvSpPr txBox="1"/>
          <p:nvPr/>
        </p:nvSpPr>
        <p:spPr>
          <a:xfrm>
            <a:off x="1998687" y="4465282"/>
            <a:ext cx="9904692" cy="369332"/>
          </a:xfrm>
          <a:prstGeom prst="rect">
            <a:avLst/>
          </a:prstGeom>
          <a:noFill/>
        </p:spPr>
        <p:txBody>
          <a:bodyPr wrap="square" rtlCol="0">
            <a:spAutoFit/>
          </a:bodyPr>
          <a:lstStyle/>
          <a:p>
            <a:r>
              <a:rPr lang="ja-JP" altLang="en-US" b="1" dirty="0">
                <a:solidFill>
                  <a:schemeClr val="tx1">
                    <a:lumMod val="65000"/>
                    <a:lumOff val="35000"/>
                  </a:schemeClr>
                </a:solidFill>
                <a:latin typeface="+mn-ea"/>
              </a:rPr>
              <a:t>育児介護関連　健康経営の充実</a:t>
            </a:r>
            <a:r>
              <a:rPr kumimoji="1" lang="ja-JP" altLang="en-US" b="1" dirty="0">
                <a:solidFill>
                  <a:schemeClr val="tx1">
                    <a:lumMod val="65000"/>
                    <a:lumOff val="35000"/>
                  </a:schemeClr>
                </a:solidFill>
                <a:latin typeface="+mn-ea"/>
              </a:rPr>
              <a:t>　　　 ハラスメント関連制度　　　労基法の大改正</a:t>
            </a:r>
          </a:p>
        </p:txBody>
      </p:sp>
      <p:sp>
        <p:nvSpPr>
          <p:cNvPr id="9" name="矢印: 右 8">
            <a:extLst>
              <a:ext uri="{FF2B5EF4-FFF2-40B4-BE49-F238E27FC236}">
                <a16:creationId xmlns:a16="http://schemas.microsoft.com/office/drawing/2014/main" id="{0B3B61DB-AA39-FF4B-A7B0-7DE6431CE3E1}"/>
              </a:ext>
            </a:extLst>
          </p:cNvPr>
          <p:cNvSpPr/>
          <p:nvPr/>
        </p:nvSpPr>
        <p:spPr>
          <a:xfrm>
            <a:off x="1899510" y="2212346"/>
            <a:ext cx="9736583"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900" b="1" dirty="0">
                <a:solidFill>
                  <a:schemeClr val="tx1">
                    <a:lumMod val="65000"/>
                    <a:lumOff val="35000"/>
                  </a:schemeClr>
                </a:solidFill>
              </a:rPr>
              <a:t>内部の人材育成／環境整備　環境系の連携の推進　人権デューデリジェンス推進</a:t>
            </a:r>
          </a:p>
        </p:txBody>
      </p:sp>
      <p:sp>
        <p:nvSpPr>
          <p:cNvPr id="10" name="矢印: 右 9">
            <a:extLst>
              <a:ext uri="{FF2B5EF4-FFF2-40B4-BE49-F238E27FC236}">
                <a16:creationId xmlns:a16="http://schemas.microsoft.com/office/drawing/2014/main" id="{D4F7A4E0-5877-F07C-0672-B4D2880A15B6}"/>
              </a:ext>
            </a:extLst>
          </p:cNvPr>
          <p:cNvSpPr/>
          <p:nvPr/>
        </p:nvSpPr>
        <p:spPr>
          <a:xfrm>
            <a:off x="5309492" y="2649214"/>
            <a:ext cx="6326601"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900" b="1" dirty="0">
                <a:solidFill>
                  <a:schemeClr val="tx1">
                    <a:lumMod val="65000"/>
                    <a:lumOff val="35000"/>
                  </a:schemeClr>
                </a:solidFill>
              </a:rPr>
              <a:t>顧客との連携の充実・障害者関連の事業連携開始</a:t>
            </a:r>
            <a:endParaRPr kumimoji="1" lang="ja-JP" altLang="en-US" sz="1900" b="1" dirty="0">
              <a:solidFill>
                <a:schemeClr val="tx1">
                  <a:lumMod val="65000"/>
                  <a:lumOff val="35000"/>
                </a:schemeClr>
              </a:solidFill>
            </a:endParaRPr>
          </a:p>
        </p:txBody>
      </p:sp>
      <p:sp>
        <p:nvSpPr>
          <p:cNvPr id="11" name="矢印: 右 10">
            <a:extLst>
              <a:ext uri="{FF2B5EF4-FFF2-40B4-BE49-F238E27FC236}">
                <a16:creationId xmlns:a16="http://schemas.microsoft.com/office/drawing/2014/main" id="{FE8A3E1A-6CB9-33E1-584A-56C83CEDCF98}"/>
              </a:ext>
            </a:extLst>
          </p:cNvPr>
          <p:cNvSpPr/>
          <p:nvPr/>
        </p:nvSpPr>
        <p:spPr>
          <a:xfrm>
            <a:off x="8471564" y="3111275"/>
            <a:ext cx="3224323"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900" b="1" dirty="0">
                <a:solidFill>
                  <a:schemeClr val="tx1">
                    <a:lumMod val="65000"/>
                    <a:lumOff val="35000"/>
                  </a:schemeClr>
                </a:solidFill>
              </a:rPr>
              <a:t>さらに価値を高める</a:t>
            </a:r>
          </a:p>
        </p:txBody>
      </p:sp>
      <p:sp>
        <p:nvSpPr>
          <p:cNvPr id="12" name="四角形: 角を丸くする 11">
            <a:extLst>
              <a:ext uri="{FF2B5EF4-FFF2-40B4-BE49-F238E27FC236}">
                <a16:creationId xmlns:a16="http://schemas.microsoft.com/office/drawing/2014/main" id="{E53A5319-BD66-7611-6A98-97EA89DB74CA}"/>
              </a:ext>
            </a:extLst>
          </p:cNvPr>
          <p:cNvSpPr/>
          <p:nvPr/>
        </p:nvSpPr>
        <p:spPr>
          <a:xfrm>
            <a:off x="1942415" y="3860175"/>
            <a:ext cx="9904692" cy="1139483"/>
          </a:xfrm>
          <a:prstGeom prst="roundRect">
            <a:avLst>
              <a:gd name="adj" fmla="val 10494"/>
            </a:avLst>
          </a:prstGeom>
          <a:noFill/>
          <a:ln w="7620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FB060209-05E4-928D-CB2F-BB113BC31101}"/>
              </a:ext>
            </a:extLst>
          </p:cNvPr>
          <p:cNvSpPr/>
          <p:nvPr/>
        </p:nvSpPr>
        <p:spPr>
          <a:xfrm>
            <a:off x="290564" y="2649214"/>
            <a:ext cx="1456648" cy="848906"/>
          </a:xfrm>
          <a:prstGeom prst="roundRect">
            <a:avLst>
              <a:gd name="adj" fmla="val 23486"/>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65000"/>
                    <a:lumOff val="35000"/>
                  </a:schemeClr>
                </a:solidFill>
              </a:rPr>
              <a:t>活動計画</a:t>
            </a:r>
            <a:endParaRPr lang="en-US" altLang="ja-JP" b="1" dirty="0">
              <a:solidFill>
                <a:schemeClr val="tx1">
                  <a:lumMod val="65000"/>
                  <a:lumOff val="35000"/>
                </a:schemeClr>
              </a:solidFill>
            </a:endParaRPr>
          </a:p>
        </p:txBody>
      </p:sp>
      <p:sp>
        <p:nvSpPr>
          <p:cNvPr id="14" name="四角形: 角を丸くする 13">
            <a:extLst>
              <a:ext uri="{FF2B5EF4-FFF2-40B4-BE49-F238E27FC236}">
                <a16:creationId xmlns:a16="http://schemas.microsoft.com/office/drawing/2014/main" id="{8D54F700-3107-7BE2-1337-2FA0E36931D8}"/>
              </a:ext>
            </a:extLst>
          </p:cNvPr>
          <p:cNvSpPr/>
          <p:nvPr/>
        </p:nvSpPr>
        <p:spPr>
          <a:xfrm>
            <a:off x="290564" y="3985708"/>
            <a:ext cx="1456648" cy="848906"/>
          </a:xfrm>
          <a:prstGeom prst="roundRect">
            <a:avLst>
              <a:gd name="adj" fmla="val 23486"/>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65000"/>
                    <a:lumOff val="35000"/>
                  </a:schemeClr>
                </a:solidFill>
              </a:rPr>
              <a:t>社会の動き</a:t>
            </a:r>
            <a:endParaRPr lang="en-US" altLang="ja-JP" b="1" dirty="0">
              <a:solidFill>
                <a:schemeClr val="tx1">
                  <a:lumMod val="65000"/>
                  <a:lumOff val="35000"/>
                </a:schemeClr>
              </a:solidFill>
            </a:endParaRPr>
          </a:p>
        </p:txBody>
      </p:sp>
      <p:sp>
        <p:nvSpPr>
          <p:cNvPr id="15" name="テキスト ボックス 14">
            <a:extLst>
              <a:ext uri="{FF2B5EF4-FFF2-40B4-BE49-F238E27FC236}">
                <a16:creationId xmlns:a16="http://schemas.microsoft.com/office/drawing/2014/main" id="{0045E858-5609-35F8-5B95-88F57F775E33}"/>
              </a:ext>
            </a:extLst>
          </p:cNvPr>
          <p:cNvSpPr txBox="1"/>
          <p:nvPr/>
        </p:nvSpPr>
        <p:spPr>
          <a:xfrm>
            <a:off x="196334" y="124121"/>
            <a:ext cx="10199370" cy="523220"/>
          </a:xfrm>
          <a:prstGeom prst="rect">
            <a:avLst/>
          </a:prstGeom>
          <a:noFill/>
        </p:spPr>
        <p:txBody>
          <a:bodyPr wrap="square" rtlCol="0">
            <a:spAutoFit/>
          </a:bodyPr>
          <a:lstStyle/>
          <a:p>
            <a:r>
              <a:rPr kumimoji="1" lang="en-US" altLang="ja-JP" sz="2800" b="1">
                <a:solidFill>
                  <a:schemeClr val="tx1">
                    <a:lumMod val="65000"/>
                    <a:lumOff val="35000"/>
                  </a:schemeClr>
                </a:solidFill>
              </a:rPr>
              <a:t>P</a:t>
            </a:r>
            <a:r>
              <a:rPr lang="ja-JP" altLang="en-US" sz="2800" b="1" dirty="0">
                <a:solidFill>
                  <a:schemeClr val="tx1">
                    <a:lumMod val="65000"/>
                    <a:lumOff val="35000"/>
                  </a:schemeClr>
                </a:solidFill>
              </a:rPr>
              <a:t>６</a:t>
            </a:r>
            <a:r>
              <a:rPr kumimoji="1" lang="ja-JP" altLang="en-US" sz="2800" b="1">
                <a:solidFill>
                  <a:schemeClr val="tx1">
                    <a:lumMod val="65000"/>
                    <a:lumOff val="35000"/>
                  </a:schemeClr>
                </a:solidFill>
              </a:rPr>
              <a:t>に</a:t>
            </a:r>
            <a:r>
              <a:rPr kumimoji="1" lang="ja-JP" altLang="en-US" sz="2800" b="1" dirty="0">
                <a:solidFill>
                  <a:schemeClr val="tx1">
                    <a:lumMod val="65000"/>
                    <a:lumOff val="35000"/>
                  </a:schemeClr>
                </a:solidFill>
              </a:rPr>
              <a:t>書かれた今後のスケジュール</a:t>
            </a:r>
          </a:p>
        </p:txBody>
      </p:sp>
    </p:spTree>
    <p:extLst>
      <p:ext uri="{BB962C8B-B14F-4D97-AF65-F5344CB8AC3E}">
        <p14:creationId xmlns:p14="http://schemas.microsoft.com/office/powerpoint/2010/main" val="1497099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25E77BFE-040B-D43D-E92A-B7A3B69DD70B}"/>
              </a:ext>
            </a:extLst>
          </p:cNvPr>
          <p:cNvSpPr txBox="1">
            <a:spLocks noChangeArrowheads="1"/>
          </p:cNvSpPr>
          <p:nvPr/>
        </p:nvSpPr>
        <p:spPr bwMode="auto">
          <a:xfrm>
            <a:off x="449145" y="1992324"/>
            <a:ext cx="8898341" cy="2908489"/>
          </a:xfrm>
          <a:prstGeom prst="rect">
            <a:avLst/>
          </a:prstGeom>
          <a:noFill/>
          <a:ln>
            <a:noFill/>
          </a:ln>
        </p:spPr>
        <p:txBody>
          <a:bodyPr wrap="square" lIns="0" tIns="114300" rIns="0" bIns="0">
            <a:spAutoFit/>
          </a:bodyPr>
          <a:lstStyle>
            <a:lvl1pPr marL="12700">
              <a:tabLst>
                <a:tab pos="4614863" algn="l"/>
              </a:tabLst>
              <a:defRPr>
                <a:solidFill>
                  <a:schemeClr val="tx1"/>
                </a:solidFill>
                <a:latin typeface="Arial" panose="020B0604020202020204" pitchFamily="34" charset="0"/>
                <a:ea typeface="ＭＳ Ｐゴシック" panose="020B0600070205080204" pitchFamily="50" charset="-128"/>
              </a:defRPr>
            </a:lvl1pPr>
            <a:lvl2pPr marL="742950" indent="-285750">
              <a:tabLst>
                <a:tab pos="4614863" algn="l"/>
              </a:tabLst>
              <a:defRPr>
                <a:solidFill>
                  <a:schemeClr val="tx1"/>
                </a:solidFill>
                <a:latin typeface="Arial" panose="020B0604020202020204" pitchFamily="34" charset="0"/>
                <a:ea typeface="ＭＳ Ｐゴシック" panose="020B0600070205080204" pitchFamily="50" charset="-128"/>
              </a:defRPr>
            </a:lvl2pPr>
            <a:lvl3pPr marL="1143000" indent="-228600">
              <a:tabLst>
                <a:tab pos="4614863" algn="l"/>
              </a:tabLst>
              <a:defRPr>
                <a:solidFill>
                  <a:schemeClr val="tx1"/>
                </a:solidFill>
                <a:latin typeface="Arial" panose="020B0604020202020204" pitchFamily="34" charset="0"/>
                <a:ea typeface="ＭＳ Ｐゴシック" panose="020B0600070205080204" pitchFamily="50" charset="-128"/>
              </a:defRPr>
            </a:lvl3pPr>
            <a:lvl4pPr marL="1600200" indent="-228600">
              <a:tabLst>
                <a:tab pos="4614863" algn="l"/>
              </a:tabLst>
              <a:defRPr>
                <a:solidFill>
                  <a:schemeClr val="tx1"/>
                </a:solidFill>
                <a:latin typeface="Arial" panose="020B0604020202020204" pitchFamily="34" charset="0"/>
                <a:ea typeface="ＭＳ Ｐゴシック" panose="020B0600070205080204" pitchFamily="50" charset="-128"/>
              </a:defRPr>
            </a:lvl4pPr>
            <a:lvl5pPr marL="2057400" indent="-228600">
              <a:tabLst>
                <a:tab pos="4614863" algn="l"/>
              </a:tabLst>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9pPr>
          </a:lstStyle>
          <a:p>
            <a:pPr algn="ctr">
              <a:spcBef>
                <a:spcPts val="900"/>
              </a:spcBef>
              <a:defRPr/>
            </a:pPr>
            <a:r>
              <a:rPr lang="ja-JP" altLang="en-US" sz="54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アンカーグループ社内の</a:t>
            </a:r>
            <a:br>
              <a:rPr lang="en-US" altLang="ja-JP" sz="54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br>
            <a:r>
              <a:rPr lang="ja-JP" altLang="en-US" sz="60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「ビジネスと人権</a:t>
            </a: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」活動</a:t>
            </a:r>
            <a:endParaRPr lang="en-US" altLang="ja-JP"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a:p>
            <a:pPr algn="ctr">
              <a:spcBef>
                <a:spcPts val="900"/>
              </a:spcBef>
              <a:defRPr/>
            </a:pP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４ 顧客との具体的な推進</a:t>
            </a:r>
            <a:endParaRPr lang="en-US" altLang="ja-JP" sz="44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p:txBody>
      </p:sp>
      <p:pic>
        <p:nvPicPr>
          <p:cNvPr id="4" name="図 3">
            <a:extLst>
              <a:ext uri="{FF2B5EF4-FFF2-40B4-BE49-F238E27FC236}">
                <a16:creationId xmlns:a16="http://schemas.microsoft.com/office/drawing/2014/main" id="{A6E78CF4-A2A4-5A3C-FD7E-1921D775B187}"/>
              </a:ext>
            </a:extLst>
          </p:cNvPr>
          <p:cNvPicPr>
            <a:picLocks noChangeAspect="1"/>
          </p:cNvPicPr>
          <p:nvPr/>
        </p:nvPicPr>
        <p:blipFill>
          <a:blip r:embed="rId2"/>
          <a:srcRect t="28345"/>
          <a:stretch>
            <a:fillRect/>
          </a:stretch>
        </p:blipFill>
        <p:spPr>
          <a:xfrm>
            <a:off x="9475412" y="2525739"/>
            <a:ext cx="2267443" cy="1806522"/>
          </a:xfrm>
          <a:prstGeom prst="rect">
            <a:avLst/>
          </a:prstGeom>
        </p:spPr>
      </p:pic>
    </p:spTree>
    <p:extLst>
      <p:ext uri="{BB962C8B-B14F-4D97-AF65-F5344CB8AC3E}">
        <p14:creationId xmlns:p14="http://schemas.microsoft.com/office/powerpoint/2010/main" val="16571832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AA07C-A7CE-7582-8F84-DD79A31344D4}"/>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A18DFCE4-91E1-3FE4-7963-98FA7AACFD25}"/>
              </a:ext>
            </a:extLst>
          </p:cNvPr>
          <p:cNvPicPr>
            <a:picLocks noChangeAspect="1"/>
          </p:cNvPicPr>
          <p:nvPr/>
        </p:nvPicPr>
        <p:blipFill>
          <a:blip r:embed="rId2"/>
          <a:stretch>
            <a:fillRect/>
          </a:stretch>
        </p:blipFill>
        <p:spPr>
          <a:xfrm>
            <a:off x="417014" y="1089424"/>
            <a:ext cx="3561477" cy="2022707"/>
          </a:xfrm>
          <a:prstGeom prst="rect">
            <a:avLst/>
          </a:prstGeom>
          <a:ln w="12700">
            <a:solidFill>
              <a:schemeClr val="tx2">
                <a:lumMod val="60000"/>
                <a:lumOff val="40000"/>
              </a:schemeClr>
            </a:solidFill>
          </a:ln>
        </p:spPr>
      </p:pic>
      <p:sp>
        <p:nvSpPr>
          <p:cNvPr id="14" name="テキスト ボックス 13">
            <a:extLst>
              <a:ext uri="{FF2B5EF4-FFF2-40B4-BE49-F238E27FC236}">
                <a16:creationId xmlns:a16="http://schemas.microsoft.com/office/drawing/2014/main" id="{31E79706-04FA-78DC-7217-25465E4E4F67}"/>
              </a:ext>
            </a:extLst>
          </p:cNvPr>
          <p:cNvSpPr txBox="1"/>
          <p:nvPr/>
        </p:nvSpPr>
        <p:spPr>
          <a:xfrm>
            <a:off x="196334" y="124121"/>
            <a:ext cx="10199370" cy="523220"/>
          </a:xfrm>
          <a:prstGeom prst="rect">
            <a:avLst/>
          </a:prstGeom>
          <a:noFill/>
        </p:spPr>
        <p:txBody>
          <a:bodyPr wrap="square" rtlCol="0">
            <a:spAutoFit/>
          </a:bodyPr>
          <a:lstStyle/>
          <a:p>
            <a:r>
              <a:rPr kumimoji="1" lang="ja-JP" altLang="en-US" sz="2800" b="1" dirty="0">
                <a:solidFill>
                  <a:schemeClr val="tx1">
                    <a:lumMod val="65000"/>
                    <a:lumOff val="35000"/>
                  </a:schemeClr>
                </a:solidFill>
              </a:rPr>
              <a:t>紹介資料の</a:t>
            </a:r>
            <a:r>
              <a:rPr kumimoji="1" lang="en-US" altLang="ja-JP" sz="2800" b="1" dirty="0">
                <a:solidFill>
                  <a:schemeClr val="tx1">
                    <a:lumMod val="65000"/>
                    <a:lumOff val="35000"/>
                  </a:schemeClr>
                </a:solidFill>
              </a:rPr>
              <a:t>P</a:t>
            </a:r>
            <a:r>
              <a:rPr lang="ja-JP" altLang="en-US" sz="2800" b="1" dirty="0">
                <a:solidFill>
                  <a:schemeClr val="tx1">
                    <a:lumMod val="65000"/>
                    <a:lumOff val="35000"/>
                  </a:schemeClr>
                </a:solidFill>
              </a:rPr>
              <a:t>４</a:t>
            </a:r>
            <a:r>
              <a:rPr kumimoji="1" lang="en-US" altLang="ja-JP" sz="2800" b="1" dirty="0">
                <a:solidFill>
                  <a:schemeClr val="tx1">
                    <a:lumMod val="65000"/>
                    <a:lumOff val="35000"/>
                  </a:schemeClr>
                </a:solidFill>
              </a:rPr>
              <a:t>,</a:t>
            </a:r>
            <a:r>
              <a:rPr kumimoji="1" lang="en-US" altLang="ja-JP" sz="2800" b="1">
                <a:solidFill>
                  <a:schemeClr val="tx1">
                    <a:lumMod val="65000"/>
                    <a:lumOff val="35000"/>
                  </a:schemeClr>
                </a:solidFill>
              </a:rPr>
              <a:t>P</a:t>
            </a:r>
            <a:r>
              <a:rPr kumimoji="1" lang="ja-JP" altLang="en-US" sz="2800" b="1">
                <a:solidFill>
                  <a:schemeClr val="tx1">
                    <a:lumMod val="65000"/>
                    <a:lumOff val="35000"/>
                  </a:schemeClr>
                </a:solidFill>
              </a:rPr>
              <a:t>５</a:t>
            </a:r>
            <a:r>
              <a:rPr kumimoji="1" lang="en-US" altLang="ja-JP" sz="2800" b="1">
                <a:solidFill>
                  <a:schemeClr val="tx1">
                    <a:lumMod val="65000"/>
                    <a:lumOff val="35000"/>
                  </a:schemeClr>
                </a:solidFill>
              </a:rPr>
              <a:t>,P</a:t>
            </a:r>
            <a:r>
              <a:rPr lang="ja-JP" altLang="en-US" sz="2800" b="1">
                <a:solidFill>
                  <a:schemeClr val="tx1">
                    <a:lumMod val="65000"/>
                    <a:lumOff val="35000"/>
                  </a:schemeClr>
                </a:solidFill>
              </a:rPr>
              <a:t>６</a:t>
            </a:r>
            <a:r>
              <a:rPr kumimoji="1" lang="ja-JP" altLang="en-US" sz="2800" b="1">
                <a:solidFill>
                  <a:schemeClr val="tx1">
                    <a:lumMod val="65000"/>
                    <a:lumOff val="35000"/>
                  </a:schemeClr>
                </a:solidFill>
              </a:rPr>
              <a:t>を</a:t>
            </a:r>
            <a:r>
              <a:rPr kumimoji="1" lang="ja-JP" altLang="en-US" sz="2800" b="1" dirty="0">
                <a:solidFill>
                  <a:schemeClr val="tx1">
                    <a:lumMod val="65000"/>
                    <a:lumOff val="35000"/>
                  </a:schemeClr>
                </a:solidFill>
              </a:rPr>
              <a:t>参照してください</a:t>
            </a:r>
          </a:p>
        </p:txBody>
      </p:sp>
      <p:pic>
        <p:nvPicPr>
          <p:cNvPr id="3" name="図 2">
            <a:extLst>
              <a:ext uri="{FF2B5EF4-FFF2-40B4-BE49-F238E27FC236}">
                <a16:creationId xmlns:a16="http://schemas.microsoft.com/office/drawing/2014/main" id="{6B6C9689-A1E6-2C8D-ED8F-04713ADAF4D6}"/>
              </a:ext>
            </a:extLst>
          </p:cNvPr>
          <p:cNvPicPr>
            <a:picLocks noChangeAspect="1"/>
          </p:cNvPicPr>
          <p:nvPr/>
        </p:nvPicPr>
        <p:blipFill>
          <a:blip r:embed="rId3"/>
          <a:stretch>
            <a:fillRect/>
          </a:stretch>
        </p:blipFill>
        <p:spPr>
          <a:xfrm>
            <a:off x="6416199" y="1089424"/>
            <a:ext cx="5141818" cy="2922002"/>
          </a:xfrm>
          <a:prstGeom prst="rect">
            <a:avLst/>
          </a:prstGeom>
        </p:spPr>
      </p:pic>
      <p:pic>
        <p:nvPicPr>
          <p:cNvPr id="5" name="図 4">
            <a:extLst>
              <a:ext uri="{FF2B5EF4-FFF2-40B4-BE49-F238E27FC236}">
                <a16:creationId xmlns:a16="http://schemas.microsoft.com/office/drawing/2014/main" id="{F0A9FABF-9543-8F50-F370-8E4B239FB61C}"/>
              </a:ext>
            </a:extLst>
          </p:cNvPr>
          <p:cNvPicPr>
            <a:picLocks noChangeAspect="1"/>
          </p:cNvPicPr>
          <p:nvPr/>
        </p:nvPicPr>
        <p:blipFill>
          <a:blip r:embed="rId4"/>
          <a:stretch>
            <a:fillRect/>
          </a:stretch>
        </p:blipFill>
        <p:spPr>
          <a:xfrm>
            <a:off x="4330602" y="3343914"/>
            <a:ext cx="5141818" cy="2959928"/>
          </a:xfrm>
          <a:prstGeom prst="rect">
            <a:avLst/>
          </a:prstGeom>
        </p:spPr>
      </p:pic>
    </p:spTree>
    <p:extLst>
      <p:ext uri="{BB962C8B-B14F-4D97-AF65-F5344CB8AC3E}">
        <p14:creationId xmlns:p14="http://schemas.microsoft.com/office/powerpoint/2010/main" val="12911449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3F562-AFB1-9497-A344-A5BA5B7F1010}"/>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8C08D65-D59B-39FB-81C4-1672E7565521}"/>
              </a:ext>
            </a:extLst>
          </p:cNvPr>
          <p:cNvGrpSpPr/>
          <p:nvPr/>
        </p:nvGrpSpPr>
        <p:grpSpPr>
          <a:xfrm>
            <a:off x="8363370" y="2342459"/>
            <a:ext cx="3144340" cy="1543342"/>
            <a:chOff x="886511" y="4660364"/>
            <a:chExt cx="3144340" cy="1543342"/>
          </a:xfrm>
        </p:grpSpPr>
        <p:sp>
          <p:nvSpPr>
            <p:cNvPr id="3" name="矢印: 五方向 2">
              <a:extLst>
                <a:ext uri="{FF2B5EF4-FFF2-40B4-BE49-F238E27FC236}">
                  <a16:creationId xmlns:a16="http://schemas.microsoft.com/office/drawing/2014/main" id="{516D6C53-EE46-2E16-F10E-32447927B8C3}"/>
                </a:ext>
              </a:extLst>
            </p:cNvPr>
            <p:cNvSpPr/>
            <p:nvPr/>
          </p:nvSpPr>
          <p:spPr>
            <a:xfrm>
              <a:off x="886511" y="4660364"/>
              <a:ext cx="2919949" cy="1543342"/>
            </a:xfrm>
            <a:prstGeom prst="homePlate">
              <a:avLst>
                <a:gd name="adj" fmla="val 17764"/>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w="3810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矢印: 山形 3">
              <a:extLst>
                <a:ext uri="{FF2B5EF4-FFF2-40B4-BE49-F238E27FC236}">
                  <a16:creationId xmlns:a16="http://schemas.microsoft.com/office/drawing/2014/main" id="{C714B3F6-13B6-05E0-E9D2-A2376E75358C}"/>
                </a:ext>
              </a:extLst>
            </p:cNvPr>
            <p:cNvSpPr/>
            <p:nvPr/>
          </p:nvSpPr>
          <p:spPr>
            <a:xfrm>
              <a:off x="3598975" y="4660364"/>
              <a:ext cx="328133" cy="1543342"/>
            </a:xfrm>
            <a:prstGeom prst="chevron">
              <a:avLst>
                <a:gd name="adj" fmla="val 82023"/>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矢印: 山形 4">
              <a:extLst>
                <a:ext uri="{FF2B5EF4-FFF2-40B4-BE49-F238E27FC236}">
                  <a16:creationId xmlns:a16="http://schemas.microsoft.com/office/drawing/2014/main" id="{BC58A4FD-5A66-49AB-48E2-489583F3DFF6}"/>
                </a:ext>
              </a:extLst>
            </p:cNvPr>
            <p:cNvSpPr/>
            <p:nvPr/>
          </p:nvSpPr>
          <p:spPr>
            <a:xfrm>
              <a:off x="3702718" y="4660364"/>
              <a:ext cx="328133" cy="1543342"/>
            </a:xfrm>
            <a:prstGeom prst="chevron">
              <a:avLst>
                <a:gd name="adj" fmla="val 82023"/>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grpSp>
        <p:nvGrpSpPr>
          <p:cNvPr id="6" name="グループ化 5">
            <a:extLst>
              <a:ext uri="{FF2B5EF4-FFF2-40B4-BE49-F238E27FC236}">
                <a16:creationId xmlns:a16="http://schemas.microsoft.com/office/drawing/2014/main" id="{6F8CB8ED-6788-72B6-816E-C38CB4BB387B}"/>
              </a:ext>
            </a:extLst>
          </p:cNvPr>
          <p:cNvGrpSpPr/>
          <p:nvPr/>
        </p:nvGrpSpPr>
        <p:grpSpPr>
          <a:xfrm>
            <a:off x="4757595" y="2342459"/>
            <a:ext cx="3144340" cy="1543342"/>
            <a:chOff x="886511" y="4660364"/>
            <a:chExt cx="3144340" cy="1543342"/>
          </a:xfrm>
        </p:grpSpPr>
        <p:sp>
          <p:nvSpPr>
            <p:cNvPr id="7" name="矢印: 五方向 6">
              <a:extLst>
                <a:ext uri="{FF2B5EF4-FFF2-40B4-BE49-F238E27FC236}">
                  <a16:creationId xmlns:a16="http://schemas.microsoft.com/office/drawing/2014/main" id="{DFDB7AC5-5964-F0C3-D589-50031EE4CC84}"/>
                </a:ext>
              </a:extLst>
            </p:cNvPr>
            <p:cNvSpPr/>
            <p:nvPr/>
          </p:nvSpPr>
          <p:spPr>
            <a:xfrm>
              <a:off x="886511" y="4660364"/>
              <a:ext cx="2919949" cy="1543342"/>
            </a:xfrm>
            <a:prstGeom prst="homePlate">
              <a:avLst>
                <a:gd name="adj" fmla="val 17764"/>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w="3810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山形 7">
              <a:extLst>
                <a:ext uri="{FF2B5EF4-FFF2-40B4-BE49-F238E27FC236}">
                  <a16:creationId xmlns:a16="http://schemas.microsoft.com/office/drawing/2014/main" id="{EE688472-E76F-1B89-65E4-37F5A9E0AB96}"/>
                </a:ext>
              </a:extLst>
            </p:cNvPr>
            <p:cNvSpPr/>
            <p:nvPr/>
          </p:nvSpPr>
          <p:spPr>
            <a:xfrm>
              <a:off x="3598975" y="4660364"/>
              <a:ext cx="328133" cy="1543342"/>
            </a:xfrm>
            <a:prstGeom prst="chevron">
              <a:avLst>
                <a:gd name="adj" fmla="val 82023"/>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矢印: 山形 8">
              <a:extLst>
                <a:ext uri="{FF2B5EF4-FFF2-40B4-BE49-F238E27FC236}">
                  <a16:creationId xmlns:a16="http://schemas.microsoft.com/office/drawing/2014/main" id="{7F507E74-295A-B424-E337-8BD21D8D63EE}"/>
                </a:ext>
              </a:extLst>
            </p:cNvPr>
            <p:cNvSpPr/>
            <p:nvPr/>
          </p:nvSpPr>
          <p:spPr>
            <a:xfrm>
              <a:off x="3702718" y="4660364"/>
              <a:ext cx="328133" cy="1543342"/>
            </a:xfrm>
            <a:prstGeom prst="chevron">
              <a:avLst>
                <a:gd name="adj" fmla="val 82023"/>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grpSp>
        <p:nvGrpSpPr>
          <p:cNvPr id="10" name="グループ化 9">
            <a:extLst>
              <a:ext uri="{FF2B5EF4-FFF2-40B4-BE49-F238E27FC236}">
                <a16:creationId xmlns:a16="http://schemas.microsoft.com/office/drawing/2014/main" id="{F6999406-8F40-FE62-DC14-5E996B5CAA56}"/>
              </a:ext>
            </a:extLst>
          </p:cNvPr>
          <p:cNvGrpSpPr/>
          <p:nvPr/>
        </p:nvGrpSpPr>
        <p:grpSpPr>
          <a:xfrm>
            <a:off x="1161892" y="2342459"/>
            <a:ext cx="3144340" cy="1543342"/>
            <a:chOff x="886511" y="4660364"/>
            <a:chExt cx="3144340" cy="1543342"/>
          </a:xfrm>
        </p:grpSpPr>
        <p:sp>
          <p:nvSpPr>
            <p:cNvPr id="11" name="矢印: 五方向 10">
              <a:extLst>
                <a:ext uri="{FF2B5EF4-FFF2-40B4-BE49-F238E27FC236}">
                  <a16:creationId xmlns:a16="http://schemas.microsoft.com/office/drawing/2014/main" id="{C5F64C9A-EE97-956C-2FA3-DD1380357EBE}"/>
                </a:ext>
              </a:extLst>
            </p:cNvPr>
            <p:cNvSpPr/>
            <p:nvPr/>
          </p:nvSpPr>
          <p:spPr>
            <a:xfrm>
              <a:off x="886511" y="4660364"/>
              <a:ext cx="2919949" cy="1543342"/>
            </a:xfrm>
            <a:prstGeom prst="homePlate">
              <a:avLst>
                <a:gd name="adj" fmla="val 17764"/>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w="3810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矢印: 山形 11">
              <a:extLst>
                <a:ext uri="{FF2B5EF4-FFF2-40B4-BE49-F238E27FC236}">
                  <a16:creationId xmlns:a16="http://schemas.microsoft.com/office/drawing/2014/main" id="{813BCCC1-BDF3-5A27-E13C-88AAA2D82AC2}"/>
                </a:ext>
              </a:extLst>
            </p:cNvPr>
            <p:cNvSpPr/>
            <p:nvPr/>
          </p:nvSpPr>
          <p:spPr>
            <a:xfrm>
              <a:off x="3598975" y="4660364"/>
              <a:ext cx="328133" cy="1543342"/>
            </a:xfrm>
            <a:prstGeom prst="chevron">
              <a:avLst>
                <a:gd name="adj" fmla="val 82023"/>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矢印: 山形 12">
              <a:extLst>
                <a:ext uri="{FF2B5EF4-FFF2-40B4-BE49-F238E27FC236}">
                  <a16:creationId xmlns:a16="http://schemas.microsoft.com/office/drawing/2014/main" id="{3E2B3D42-F570-E4D8-6287-9B1013FEF48E}"/>
                </a:ext>
              </a:extLst>
            </p:cNvPr>
            <p:cNvSpPr/>
            <p:nvPr/>
          </p:nvSpPr>
          <p:spPr>
            <a:xfrm>
              <a:off x="3702718" y="4660364"/>
              <a:ext cx="328133" cy="1543342"/>
            </a:xfrm>
            <a:prstGeom prst="chevron">
              <a:avLst>
                <a:gd name="adj" fmla="val 82023"/>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14" name="四角形: 角を丸くする 13">
            <a:extLst>
              <a:ext uri="{FF2B5EF4-FFF2-40B4-BE49-F238E27FC236}">
                <a16:creationId xmlns:a16="http://schemas.microsoft.com/office/drawing/2014/main" id="{F3AEA23A-C408-93A9-F160-779FCD912450}"/>
              </a:ext>
            </a:extLst>
          </p:cNvPr>
          <p:cNvSpPr/>
          <p:nvPr/>
        </p:nvSpPr>
        <p:spPr>
          <a:xfrm>
            <a:off x="1173139" y="2419866"/>
            <a:ext cx="2684312" cy="1543342"/>
          </a:xfrm>
          <a:prstGeom prst="roundRect">
            <a:avLst>
              <a:gd name="adj" fmla="val 13726"/>
            </a:avLst>
          </a:prstGeom>
          <a:no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2800" b="1" dirty="0">
                <a:solidFill>
                  <a:schemeClr val="bg1"/>
                </a:solidFill>
                <a:latin typeface="+mn-ea"/>
              </a:rPr>
              <a:t>志の合意</a:t>
            </a:r>
            <a:endParaRPr kumimoji="1" lang="en-US" altLang="ja-JP" sz="2800" b="1" dirty="0">
              <a:solidFill>
                <a:schemeClr val="bg1"/>
              </a:solidFill>
              <a:latin typeface="+mn-ea"/>
            </a:endParaRPr>
          </a:p>
          <a:p>
            <a:pPr algn="ctr"/>
            <a:endParaRPr lang="en-US" altLang="ja-JP" sz="1600" b="1" dirty="0">
              <a:solidFill>
                <a:schemeClr val="bg1"/>
              </a:solidFill>
              <a:latin typeface="+mn-ea"/>
            </a:endParaRPr>
          </a:p>
          <a:p>
            <a:pPr marL="342900" indent="-342900">
              <a:buFont typeface="Arial" panose="020B0604020202020204" pitchFamily="34" charset="0"/>
              <a:buChar char="•"/>
            </a:pPr>
            <a:r>
              <a:rPr lang="ja-JP" altLang="en-US" sz="1600" b="1" dirty="0">
                <a:solidFill>
                  <a:schemeClr val="bg1"/>
                </a:solidFill>
                <a:latin typeface="+mn-ea"/>
              </a:rPr>
              <a:t>価値基準をお伝えする</a:t>
            </a:r>
            <a:endParaRPr lang="en-US" altLang="ja-JP" sz="1600" b="1" dirty="0">
              <a:solidFill>
                <a:schemeClr val="bg1"/>
              </a:solidFill>
              <a:latin typeface="+mn-ea"/>
            </a:endParaRPr>
          </a:p>
          <a:p>
            <a:pPr marL="342900" indent="-342900">
              <a:buFont typeface="Arial" panose="020B0604020202020204" pitchFamily="34" charset="0"/>
              <a:buChar char="•"/>
            </a:pPr>
            <a:r>
              <a:rPr kumimoji="1" lang="ja-JP" altLang="en-US" sz="1600" b="1" dirty="0">
                <a:solidFill>
                  <a:schemeClr val="bg1"/>
                </a:solidFill>
                <a:latin typeface="+mn-ea"/>
              </a:rPr>
              <a:t>目指す目標を合意する</a:t>
            </a:r>
            <a:endParaRPr kumimoji="1" lang="en-US" altLang="ja-JP" sz="1600" b="1" dirty="0">
              <a:solidFill>
                <a:schemeClr val="bg1"/>
              </a:solidFill>
              <a:latin typeface="+mn-ea"/>
            </a:endParaRPr>
          </a:p>
        </p:txBody>
      </p:sp>
      <p:sp>
        <p:nvSpPr>
          <p:cNvPr id="15" name="四角形: 角を丸くする 14">
            <a:extLst>
              <a:ext uri="{FF2B5EF4-FFF2-40B4-BE49-F238E27FC236}">
                <a16:creationId xmlns:a16="http://schemas.microsoft.com/office/drawing/2014/main" id="{E050EE89-F9DC-CE9E-24B4-B2CA4EB528F3}"/>
              </a:ext>
            </a:extLst>
          </p:cNvPr>
          <p:cNvSpPr/>
          <p:nvPr/>
        </p:nvSpPr>
        <p:spPr>
          <a:xfrm>
            <a:off x="4806872" y="2419866"/>
            <a:ext cx="2762385" cy="1543342"/>
          </a:xfrm>
          <a:prstGeom prst="roundRect">
            <a:avLst>
              <a:gd name="adj" fmla="val 13726"/>
            </a:avLst>
          </a:prstGeom>
          <a:no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ja-JP" altLang="en-US" sz="2800" b="1" dirty="0">
                <a:solidFill>
                  <a:schemeClr val="bg1"/>
                </a:solidFill>
                <a:latin typeface="+mn-ea"/>
              </a:rPr>
              <a:t>情報の接続</a:t>
            </a:r>
            <a:endParaRPr kumimoji="1" lang="en-US" altLang="ja-JP" sz="2800" b="1" dirty="0">
              <a:solidFill>
                <a:schemeClr val="bg1"/>
              </a:solidFill>
              <a:latin typeface="+mn-ea"/>
            </a:endParaRPr>
          </a:p>
          <a:p>
            <a:pPr algn="ctr"/>
            <a:endParaRPr lang="en-US" altLang="ja-JP" sz="1600" b="1" dirty="0">
              <a:solidFill>
                <a:schemeClr val="bg1"/>
              </a:solidFill>
              <a:latin typeface="+mn-ea"/>
            </a:endParaRPr>
          </a:p>
          <a:p>
            <a:pPr marL="342900" indent="-342900">
              <a:buFont typeface="Arial" panose="020B0604020202020204" pitchFamily="34" charset="0"/>
              <a:buChar char="•"/>
            </a:pPr>
            <a:r>
              <a:rPr kumimoji="1" lang="ja-JP" altLang="en-US" sz="1600" b="1" dirty="0">
                <a:solidFill>
                  <a:schemeClr val="bg1"/>
                </a:solidFill>
                <a:latin typeface="+mn-ea"/>
              </a:rPr>
              <a:t>情報提供と連携</a:t>
            </a:r>
            <a:endParaRPr kumimoji="1" lang="en-US" altLang="ja-JP" sz="1600" b="1" dirty="0">
              <a:solidFill>
                <a:schemeClr val="bg1"/>
              </a:solidFill>
              <a:latin typeface="+mn-ea"/>
            </a:endParaRPr>
          </a:p>
          <a:p>
            <a:pPr marL="342900" indent="-342900">
              <a:buFont typeface="Arial" panose="020B0604020202020204" pitchFamily="34" charset="0"/>
              <a:buChar char="•"/>
            </a:pPr>
            <a:r>
              <a:rPr lang="ja-JP" altLang="en-US" sz="1600" b="1" dirty="0">
                <a:solidFill>
                  <a:schemeClr val="bg1"/>
                </a:solidFill>
                <a:latin typeface="+mn-ea"/>
              </a:rPr>
              <a:t>目標への協働遂行</a:t>
            </a:r>
            <a:endParaRPr kumimoji="1" lang="en-US" altLang="ja-JP" sz="1600" b="1" dirty="0">
              <a:solidFill>
                <a:schemeClr val="bg1"/>
              </a:solidFill>
              <a:latin typeface="+mn-ea"/>
            </a:endParaRPr>
          </a:p>
        </p:txBody>
      </p:sp>
      <p:sp>
        <p:nvSpPr>
          <p:cNvPr id="16" name="四角形: 角を丸くする 15">
            <a:extLst>
              <a:ext uri="{FF2B5EF4-FFF2-40B4-BE49-F238E27FC236}">
                <a16:creationId xmlns:a16="http://schemas.microsoft.com/office/drawing/2014/main" id="{CA65D8E6-9DC7-4C8A-9984-FD68F4883DFE}"/>
              </a:ext>
            </a:extLst>
          </p:cNvPr>
          <p:cNvSpPr/>
          <p:nvPr/>
        </p:nvSpPr>
        <p:spPr>
          <a:xfrm>
            <a:off x="8396228" y="2419866"/>
            <a:ext cx="2778804" cy="1543342"/>
          </a:xfrm>
          <a:prstGeom prst="roundRect">
            <a:avLst>
              <a:gd name="adj" fmla="val 13726"/>
            </a:avLst>
          </a:prstGeom>
          <a:no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ja-JP" altLang="en-US" sz="2800" b="1" dirty="0">
                <a:solidFill>
                  <a:schemeClr val="bg1"/>
                </a:solidFill>
                <a:latin typeface="+mn-ea"/>
              </a:rPr>
              <a:t>事業連携</a:t>
            </a:r>
            <a:endParaRPr kumimoji="1" lang="en-US" altLang="ja-JP" sz="2800" b="1" dirty="0">
              <a:solidFill>
                <a:schemeClr val="bg1"/>
              </a:solidFill>
              <a:latin typeface="+mn-ea"/>
            </a:endParaRPr>
          </a:p>
          <a:p>
            <a:pPr algn="ctr"/>
            <a:endParaRPr lang="en-US" altLang="ja-JP" sz="400" b="1" dirty="0">
              <a:solidFill>
                <a:schemeClr val="bg1"/>
              </a:solidFill>
              <a:latin typeface="+mn-ea"/>
            </a:endParaRPr>
          </a:p>
          <a:p>
            <a:pPr marL="342900" indent="-342900">
              <a:buFont typeface="Arial" panose="020B0604020202020204" pitchFamily="34" charset="0"/>
              <a:buChar char="•"/>
            </a:pPr>
            <a:r>
              <a:rPr lang="ja-JP" altLang="en-US" sz="1600" b="1" dirty="0">
                <a:solidFill>
                  <a:schemeClr val="bg1"/>
                </a:solidFill>
                <a:latin typeface="+mn-ea"/>
              </a:rPr>
              <a:t>障がい者</a:t>
            </a:r>
            <a:r>
              <a:rPr lang="en-US" altLang="ja-JP" sz="1600" b="1" dirty="0">
                <a:solidFill>
                  <a:schemeClr val="bg1"/>
                </a:solidFill>
                <a:latin typeface="+mn-ea"/>
              </a:rPr>
              <a:t>/</a:t>
            </a:r>
            <a:r>
              <a:rPr lang="ja-JP" altLang="en-US" sz="1600" b="1" dirty="0">
                <a:solidFill>
                  <a:schemeClr val="bg1"/>
                </a:solidFill>
                <a:latin typeface="+mn-ea"/>
              </a:rPr>
              <a:t>環境系</a:t>
            </a:r>
            <a:r>
              <a:rPr lang="en-US" altLang="ja-JP" sz="1600" b="1" dirty="0">
                <a:solidFill>
                  <a:schemeClr val="bg1"/>
                </a:solidFill>
                <a:latin typeface="+mn-ea"/>
              </a:rPr>
              <a:t>/CSR</a:t>
            </a:r>
            <a:r>
              <a:rPr lang="ja-JP" altLang="en-US" sz="1600" b="1" dirty="0">
                <a:solidFill>
                  <a:schemeClr val="bg1"/>
                </a:solidFill>
                <a:latin typeface="+mn-ea"/>
              </a:rPr>
              <a:t>事業等の課題把握</a:t>
            </a:r>
            <a:endParaRPr kumimoji="1" lang="en-US" altLang="ja-JP" sz="1600" b="1" dirty="0">
              <a:solidFill>
                <a:schemeClr val="bg1"/>
              </a:solidFill>
              <a:latin typeface="+mn-ea"/>
            </a:endParaRPr>
          </a:p>
          <a:p>
            <a:pPr marL="342900" indent="-342900">
              <a:buFont typeface="Arial" panose="020B0604020202020204" pitchFamily="34" charset="0"/>
              <a:buChar char="•"/>
            </a:pPr>
            <a:r>
              <a:rPr kumimoji="1" lang="ja-JP" altLang="en-US" sz="1600" b="1" dirty="0">
                <a:solidFill>
                  <a:schemeClr val="bg1"/>
                </a:solidFill>
                <a:latin typeface="+mn-ea"/>
              </a:rPr>
              <a:t>事業連携の合意</a:t>
            </a:r>
            <a:endParaRPr kumimoji="1" lang="en-US" altLang="ja-JP" sz="1600" b="1" dirty="0">
              <a:solidFill>
                <a:schemeClr val="bg1"/>
              </a:solidFill>
              <a:latin typeface="+mn-ea"/>
            </a:endParaRPr>
          </a:p>
        </p:txBody>
      </p:sp>
      <p:sp>
        <p:nvSpPr>
          <p:cNvPr id="17" name="テキスト ボックス 16">
            <a:extLst>
              <a:ext uri="{FF2B5EF4-FFF2-40B4-BE49-F238E27FC236}">
                <a16:creationId xmlns:a16="http://schemas.microsoft.com/office/drawing/2014/main" id="{1753CF57-A76E-71A8-3BD9-08C6F824C8BF}"/>
              </a:ext>
            </a:extLst>
          </p:cNvPr>
          <p:cNvSpPr txBox="1"/>
          <p:nvPr/>
        </p:nvSpPr>
        <p:spPr>
          <a:xfrm>
            <a:off x="444658" y="1403629"/>
            <a:ext cx="11302683" cy="646331"/>
          </a:xfrm>
          <a:prstGeom prst="rect">
            <a:avLst/>
          </a:prstGeom>
          <a:noFill/>
        </p:spPr>
        <p:txBody>
          <a:bodyPr wrap="square" rtlCol="0">
            <a:spAutoFit/>
          </a:bodyPr>
          <a:lstStyle/>
          <a:p>
            <a:r>
              <a:rPr lang="ja-JP" altLang="en-US" b="1" dirty="0">
                <a:solidFill>
                  <a:schemeClr val="tx1">
                    <a:lumMod val="85000"/>
                    <a:lumOff val="15000"/>
                  </a:schemeClr>
                </a:solidFill>
                <a:latin typeface="+mn-ea"/>
              </a:rPr>
              <a:t>価値基準はお客様と共に実現していくものと考えています</a:t>
            </a:r>
            <a:br>
              <a:rPr lang="en-US" altLang="ja-JP" b="1" dirty="0">
                <a:solidFill>
                  <a:schemeClr val="tx1">
                    <a:lumMod val="85000"/>
                    <a:lumOff val="15000"/>
                  </a:schemeClr>
                </a:solidFill>
                <a:latin typeface="+mn-ea"/>
              </a:rPr>
            </a:br>
            <a:r>
              <a:rPr lang="ja-JP" altLang="en-US" b="1" dirty="0">
                <a:solidFill>
                  <a:schemeClr val="tx1">
                    <a:lumMod val="85000"/>
                    <a:lumOff val="15000"/>
                  </a:schemeClr>
                </a:solidFill>
                <a:latin typeface="+mn-ea"/>
              </a:rPr>
              <a:t>人権デューデリジェンスの要素も含み、事業推進と合わせて、人権の３つの価値の実現を意図しています</a:t>
            </a:r>
            <a:endParaRPr kumimoji="1" lang="ja-JP" altLang="en-US" b="1" dirty="0">
              <a:solidFill>
                <a:schemeClr val="tx1">
                  <a:lumMod val="85000"/>
                  <a:lumOff val="15000"/>
                </a:schemeClr>
              </a:solidFill>
              <a:latin typeface="+mn-ea"/>
            </a:endParaRPr>
          </a:p>
        </p:txBody>
      </p:sp>
      <p:sp>
        <p:nvSpPr>
          <p:cNvPr id="18" name="テキスト ボックス 17">
            <a:extLst>
              <a:ext uri="{FF2B5EF4-FFF2-40B4-BE49-F238E27FC236}">
                <a16:creationId xmlns:a16="http://schemas.microsoft.com/office/drawing/2014/main" id="{D2248051-CB76-29B3-4B4E-05C0F94B6F06}"/>
              </a:ext>
            </a:extLst>
          </p:cNvPr>
          <p:cNvSpPr txBox="1"/>
          <p:nvPr/>
        </p:nvSpPr>
        <p:spPr>
          <a:xfrm>
            <a:off x="987583" y="4178300"/>
            <a:ext cx="3126140" cy="1169551"/>
          </a:xfrm>
          <a:prstGeom prst="rect">
            <a:avLst/>
          </a:prstGeom>
          <a:noFill/>
        </p:spPr>
        <p:txBody>
          <a:bodyPr wrap="square" rtlCol="0">
            <a:spAutoFit/>
          </a:bodyPr>
          <a:lstStyle/>
          <a:p>
            <a:r>
              <a:rPr kumimoji="1" lang="ja-JP" altLang="en-US" sz="1400" b="1" dirty="0">
                <a:solidFill>
                  <a:schemeClr val="tx1">
                    <a:lumMod val="85000"/>
                    <a:lumOff val="15000"/>
                  </a:schemeClr>
                </a:solidFill>
                <a:latin typeface="+mn-ea"/>
              </a:rPr>
              <a:t>お客様にと共に価値についての深堀りと共有化を行わせて頂きます</a:t>
            </a:r>
            <a:endParaRPr kumimoji="1" lang="en-US" altLang="ja-JP" sz="1400" b="1" dirty="0">
              <a:solidFill>
                <a:schemeClr val="tx1">
                  <a:lumMod val="85000"/>
                  <a:lumOff val="15000"/>
                </a:schemeClr>
              </a:solidFill>
              <a:latin typeface="+mn-ea"/>
            </a:endParaRPr>
          </a:p>
          <a:p>
            <a:endParaRPr lang="en-US" altLang="ja-JP" sz="1400" b="1" dirty="0">
              <a:solidFill>
                <a:schemeClr val="tx1">
                  <a:lumMod val="85000"/>
                  <a:lumOff val="15000"/>
                </a:schemeClr>
              </a:solidFill>
              <a:latin typeface="+mn-ea"/>
            </a:endParaRPr>
          </a:p>
          <a:p>
            <a:r>
              <a:rPr kumimoji="1" lang="ja-JP" altLang="en-US" sz="1400" b="1" dirty="0">
                <a:solidFill>
                  <a:schemeClr val="tx1">
                    <a:lumMod val="85000"/>
                    <a:lumOff val="15000"/>
                  </a:schemeClr>
                </a:solidFill>
                <a:latin typeface="+mn-ea"/>
              </a:rPr>
              <a:t>どのような点が協創的・協働的な価値の実現に最も繋がるかを想定</a:t>
            </a:r>
          </a:p>
        </p:txBody>
      </p:sp>
      <p:sp>
        <p:nvSpPr>
          <p:cNvPr id="19" name="テキスト ボックス 18">
            <a:extLst>
              <a:ext uri="{FF2B5EF4-FFF2-40B4-BE49-F238E27FC236}">
                <a16:creationId xmlns:a16="http://schemas.microsoft.com/office/drawing/2014/main" id="{1E427387-35D2-C7A0-D9D2-5BA722503804}"/>
              </a:ext>
            </a:extLst>
          </p:cNvPr>
          <p:cNvSpPr txBox="1"/>
          <p:nvPr/>
        </p:nvSpPr>
        <p:spPr>
          <a:xfrm>
            <a:off x="4654499" y="4178299"/>
            <a:ext cx="3126140" cy="1169551"/>
          </a:xfrm>
          <a:prstGeom prst="rect">
            <a:avLst/>
          </a:prstGeom>
          <a:noFill/>
        </p:spPr>
        <p:txBody>
          <a:bodyPr wrap="square" rtlCol="0">
            <a:spAutoFit/>
          </a:bodyPr>
          <a:lstStyle/>
          <a:p>
            <a:r>
              <a:rPr kumimoji="1" lang="ja-JP" altLang="en-US" sz="1400" b="1" dirty="0">
                <a:solidFill>
                  <a:schemeClr val="tx1">
                    <a:lumMod val="85000"/>
                    <a:lumOff val="15000"/>
                  </a:schemeClr>
                </a:solidFill>
                <a:latin typeface="+mn-ea"/>
              </a:rPr>
              <a:t>情報の連携により、深められる価値創出のポイントがどの辺かをご提案、特に、雇用関連・環境関連の数値的な連動を図る場合の有効性や可能性について、取り組みの連動について</a:t>
            </a:r>
          </a:p>
        </p:txBody>
      </p:sp>
      <p:sp>
        <p:nvSpPr>
          <p:cNvPr id="20" name="テキスト ボックス 19">
            <a:extLst>
              <a:ext uri="{FF2B5EF4-FFF2-40B4-BE49-F238E27FC236}">
                <a16:creationId xmlns:a16="http://schemas.microsoft.com/office/drawing/2014/main" id="{8C996A28-6472-51C3-9BC7-DA299A0EA7A2}"/>
              </a:ext>
            </a:extLst>
          </p:cNvPr>
          <p:cNvSpPr txBox="1"/>
          <p:nvPr/>
        </p:nvSpPr>
        <p:spPr>
          <a:xfrm>
            <a:off x="8346326" y="4178298"/>
            <a:ext cx="3126140" cy="1169551"/>
          </a:xfrm>
          <a:prstGeom prst="rect">
            <a:avLst/>
          </a:prstGeom>
          <a:noFill/>
        </p:spPr>
        <p:txBody>
          <a:bodyPr wrap="square" rtlCol="0">
            <a:spAutoFit/>
          </a:bodyPr>
          <a:lstStyle/>
          <a:p>
            <a:r>
              <a:rPr lang="ja-JP" altLang="en-US" sz="1400" b="1" dirty="0">
                <a:solidFill>
                  <a:schemeClr val="tx1">
                    <a:lumMod val="85000"/>
                    <a:lumOff val="15000"/>
                  </a:schemeClr>
                </a:solidFill>
                <a:latin typeface="+mn-ea"/>
              </a:rPr>
              <a:t>より深い事業連携の形で価値の創出が可能な場合、ご提案をします</a:t>
            </a:r>
            <a:endParaRPr lang="en-US" altLang="ja-JP" sz="1400" b="1" dirty="0">
              <a:solidFill>
                <a:schemeClr val="tx1">
                  <a:lumMod val="85000"/>
                  <a:lumOff val="15000"/>
                </a:schemeClr>
              </a:solidFill>
              <a:latin typeface="+mn-ea"/>
            </a:endParaRPr>
          </a:p>
          <a:p>
            <a:br>
              <a:rPr kumimoji="1" lang="en-US" altLang="ja-JP" sz="1400" b="1" dirty="0">
                <a:solidFill>
                  <a:schemeClr val="tx1">
                    <a:lumMod val="85000"/>
                    <a:lumOff val="15000"/>
                  </a:schemeClr>
                </a:solidFill>
                <a:latin typeface="+mn-ea"/>
              </a:rPr>
            </a:br>
            <a:r>
              <a:rPr kumimoji="1" lang="en-US" altLang="ja-JP" sz="1400" b="1" dirty="0">
                <a:solidFill>
                  <a:schemeClr val="tx1">
                    <a:lumMod val="85000"/>
                    <a:lumOff val="15000"/>
                  </a:schemeClr>
                </a:solidFill>
                <a:latin typeface="+mn-ea"/>
              </a:rPr>
              <a:t>CSR</a:t>
            </a:r>
            <a:r>
              <a:rPr kumimoji="1" lang="ja-JP" altLang="en-US" sz="1400" b="1" dirty="0">
                <a:solidFill>
                  <a:schemeClr val="tx1">
                    <a:lumMod val="85000"/>
                    <a:lumOff val="15000"/>
                  </a:schemeClr>
                </a:solidFill>
                <a:latin typeface="+mn-ea"/>
              </a:rPr>
              <a:t>的連携から事業の連携、今後の雇用関連の法令対応を含む連携等</a:t>
            </a:r>
          </a:p>
        </p:txBody>
      </p:sp>
      <p:sp>
        <p:nvSpPr>
          <p:cNvPr id="21" name="テキスト ボックス 20">
            <a:extLst>
              <a:ext uri="{FF2B5EF4-FFF2-40B4-BE49-F238E27FC236}">
                <a16:creationId xmlns:a16="http://schemas.microsoft.com/office/drawing/2014/main" id="{EC1A3FF7-2C8B-3D88-7C67-76B99BA30D61}"/>
              </a:ext>
            </a:extLst>
          </p:cNvPr>
          <p:cNvSpPr txBox="1"/>
          <p:nvPr/>
        </p:nvSpPr>
        <p:spPr>
          <a:xfrm>
            <a:off x="196334" y="124121"/>
            <a:ext cx="10199370" cy="523220"/>
          </a:xfrm>
          <a:prstGeom prst="rect">
            <a:avLst/>
          </a:prstGeom>
          <a:noFill/>
        </p:spPr>
        <p:txBody>
          <a:bodyPr wrap="square" rtlCol="0">
            <a:spAutoFit/>
          </a:bodyPr>
          <a:lstStyle/>
          <a:p>
            <a:r>
              <a:rPr kumimoji="1" lang="en-US" altLang="ja-JP" sz="2800" b="1" dirty="0">
                <a:solidFill>
                  <a:schemeClr val="tx1">
                    <a:lumMod val="65000"/>
                    <a:lumOff val="35000"/>
                  </a:schemeClr>
                </a:solidFill>
              </a:rPr>
              <a:t>P</a:t>
            </a:r>
            <a:r>
              <a:rPr lang="ja-JP" altLang="en-US" sz="2800" b="1" dirty="0">
                <a:solidFill>
                  <a:schemeClr val="tx1">
                    <a:lumMod val="65000"/>
                    <a:lumOff val="35000"/>
                  </a:schemeClr>
                </a:solidFill>
              </a:rPr>
              <a:t>４の顧客との連携した推進の全体像</a:t>
            </a:r>
            <a:endParaRPr kumimoji="1" lang="ja-JP" altLang="en-US" sz="2800" b="1" dirty="0">
              <a:solidFill>
                <a:schemeClr val="tx1">
                  <a:lumMod val="65000"/>
                  <a:lumOff val="35000"/>
                </a:schemeClr>
              </a:solidFill>
            </a:endParaRPr>
          </a:p>
        </p:txBody>
      </p:sp>
    </p:spTree>
    <p:extLst>
      <p:ext uri="{BB962C8B-B14F-4D97-AF65-F5344CB8AC3E}">
        <p14:creationId xmlns:p14="http://schemas.microsoft.com/office/powerpoint/2010/main" val="11736583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2FC94-663A-58D4-885D-D6C67A0419FB}"/>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100FDFD4-E477-2F70-E364-1B5082DAB2AF}"/>
              </a:ext>
            </a:extLst>
          </p:cNvPr>
          <p:cNvGraphicFramePr>
            <a:graphicFrameLocks noGrp="1"/>
          </p:cNvGraphicFramePr>
          <p:nvPr/>
        </p:nvGraphicFramePr>
        <p:xfrm>
          <a:off x="221847" y="1543098"/>
          <a:ext cx="4897829" cy="4111005"/>
        </p:xfrm>
        <a:graphic>
          <a:graphicData uri="http://schemas.openxmlformats.org/drawingml/2006/table">
            <a:tbl>
              <a:tblPr>
                <a:tableStyleId>{5940675A-B579-460E-94D1-54222C63F5DA}</a:tableStyleId>
              </a:tblPr>
              <a:tblGrid>
                <a:gridCol w="229578">
                  <a:extLst>
                    <a:ext uri="{9D8B030D-6E8A-4147-A177-3AD203B41FA5}">
                      <a16:colId xmlns:a16="http://schemas.microsoft.com/office/drawing/2014/main" val="4006968752"/>
                    </a:ext>
                  </a:extLst>
                </a:gridCol>
                <a:gridCol w="760349">
                  <a:extLst>
                    <a:ext uri="{9D8B030D-6E8A-4147-A177-3AD203B41FA5}">
                      <a16:colId xmlns:a16="http://schemas.microsoft.com/office/drawing/2014/main" val="2831442190"/>
                    </a:ext>
                  </a:extLst>
                </a:gridCol>
                <a:gridCol w="1293119">
                  <a:extLst>
                    <a:ext uri="{9D8B030D-6E8A-4147-A177-3AD203B41FA5}">
                      <a16:colId xmlns:a16="http://schemas.microsoft.com/office/drawing/2014/main" val="4191739157"/>
                    </a:ext>
                  </a:extLst>
                </a:gridCol>
                <a:gridCol w="2614783">
                  <a:extLst>
                    <a:ext uri="{9D8B030D-6E8A-4147-A177-3AD203B41FA5}">
                      <a16:colId xmlns:a16="http://schemas.microsoft.com/office/drawing/2014/main" val="814106002"/>
                    </a:ext>
                  </a:extLst>
                </a:gridCol>
              </a:tblGrid>
              <a:tr h="285753">
                <a:tc rowSpan="17">
                  <a:txBody>
                    <a:bodyPr/>
                    <a:lstStyle/>
                    <a:p>
                      <a:r>
                        <a:rPr lang="ja-JP" altLang="en-US" sz="900" b="1" dirty="0">
                          <a:solidFill>
                            <a:schemeClr val="tx1">
                              <a:lumMod val="85000"/>
                              <a:lumOff val="15000"/>
                            </a:schemeClr>
                          </a:solidFill>
                        </a:rPr>
                        <a:t>環境</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rowSpan="5">
                  <a:txBody>
                    <a:bodyPr/>
                    <a:lstStyle/>
                    <a:p>
                      <a:r>
                        <a:rPr lang="en-US" sz="800" b="1" dirty="0">
                          <a:solidFill>
                            <a:schemeClr val="tx1">
                              <a:lumMod val="85000"/>
                              <a:lumOff val="15000"/>
                            </a:schemeClr>
                          </a:solidFill>
                        </a:rPr>
                        <a:t>CO2</a:t>
                      </a:r>
                      <a:r>
                        <a:rPr lang="ja-JP" altLang="en-US" sz="800" b="1" dirty="0">
                          <a:solidFill>
                            <a:schemeClr val="tx1">
                              <a:lumMod val="85000"/>
                              <a:lumOff val="15000"/>
                            </a:schemeClr>
                          </a:solidFill>
                        </a:rPr>
                        <a:t>削減目標</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zh-TW" sz="800" b="1">
                          <a:solidFill>
                            <a:schemeClr val="tx1">
                              <a:lumMod val="85000"/>
                              <a:lumOff val="15000"/>
                            </a:schemeClr>
                          </a:solidFill>
                        </a:rPr>
                        <a:t>GHG</a:t>
                      </a:r>
                      <a:r>
                        <a:rPr lang="zh-TW" altLang="en-US" sz="800" b="1">
                          <a:solidFill>
                            <a:schemeClr val="tx1">
                              <a:lumMod val="85000"/>
                              <a:lumOff val="15000"/>
                            </a:schemeClr>
                          </a:solidFill>
                        </a:rPr>
                        <a:t>排出削減目標</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dirty="0">
                          <a:solidFill>
                            <a:schemeClr val="tx1">
                              <a:lumMod val="85000"/>
                              <a:lumOff val="15000"/>
                            </a:schemeClr>
                          </a:solidFill>
                        </a:rPr>
                        <a:t>2030</a:t>
                      </a:r>
                      <a:r>
                        <a:rPr lang="ja-JP" altLang="en-US" sz="800" b="1" dirty="0">
                          <a:solidFill>
                            <a:schemeClr val="tx1">
                              <a:lumMod val="85000"/>
                              <a:lumOff val="15000"/>
                            </a:schemeClr>
                          </a:solidFill>
                        </a:rPr>
                        <a:t>年までに</a:t>
                      </a:r>
                      <a:r>
                        <a:rPr lang="en-US" altLang="ja-JP" sz="800" b="1" dirty="0">
                          <a:solidFill>
                            <a:schemeClr val="tx1">
                              <a:lumMod val="85000"/>
                              <a:lumOff val="15000"/>
                            </a:schemeClr>
                          </a:solidFill>
                        </a:rPr>
                        <a:t>Scope1</a:t>
                      </a:r>
                      <a:r>
                        <a:rPr lang="ja-JP" altLang="en-US" sz="800" b="1" dirty="0">
                          <a:solidFill>
                            <a:schemeClr val="tx1">
                              <a:lumMod val="85000"/>
                              <a:lumOff val="15000"/>
                            </a:schemeClr>
                          </a:solidFill>
                        </a:rPr>
                        <a:t>・</a:t>
                      </a:r>
                      <a:r>
                        <a:rPr lang="en-US" altLang="ja-JP" sz="800" b="1" dirty="0">
                          <a:solidFill>
                            <a:schemeClr val="tx1">
                              <a:lumMod val="85000"/>
                              <a:lumOff val="15000"/>
                            </a:schemeClr>
                          </a:solidFill>
                        </a:rPr>
                        <a:t>2</a:t>
                      </a:r>
                      <a:r>
                        <a:rPr lang="ja-JP" altLang="en-US" sz="800" b="1" dirty="0">
                          <a:solidFill>
                            <a:schemeClr val="tx1">
                              <a:lumMod val="85000"/>
                              <a:lumOff val="15000"/>
                            </a:schemeClr>
                          </a:solidFill>
                        </a:rPr>
                        <a:t>を</a:t>
                      </a:r>
                      <a:r>
                        <a:rPr lang="en-US" altLang="ja-JP" sz="800" b="1" dirty="0">
                          <a:solidFill>
                            <a:schemeClr val="tx1">
                              <a:lumMod val="85000"/>
                              <a:lumOff val="15000"/>
                            </a:schemeClr>
                          </a:solidFill>
                        </a:rPr>
                        <a:t>2021</a:t>
                      </a:r>
                      <a:r>
                        <a:rPr lang="ja-JP" altLang="en-US" sz="800" b="1" dirty="0">
                          <a:solidFill>
                            <a:schemeClr val="tx1">
                              <a:lumMod val="85000"/>
                              <a:lumOff val="15000"/>
                            </a:schemeClr>
                          </a:solidFill>
                        </a:rPr>
                        <a:t>年比で</a:t>
                      </a:r>
                      <a:r>
                        <a:rPr lang="en-US" altLang="ja-JP" sz="800" b="1" dirty="0">
                          <a:solidFill>
                            <a:schemeClr val="tx1">
                              <a:lumMod val="85000"/>
                              <a:lumOff val="15000"/>
                            </a:schemeClr>
                          </a:solidFill>
                        </a:rPr>
                        <a:t>42%</a:t>
                      </a:r>
                      <a:r>
                        <a:rPr lang="ja-JP" altLang="en-US" sz="800" b="1" dirty="0">
                          <a:solidFill>
                            <a:schemeClr val="tx1">
                              <a:lumMod val="85000"/>
                              <a:lumOff val="15000"/>
                            </a:schemeClr>
                          </a:solidFill>
                        </a:rPr>
                        <a:t>削減</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527898917"/>
                  </a:ext>
                </a:extLst>
              </a:tr>
              <a:tr h="211482">
                <a:tc vMerge="1">
                  <a:txBody>
                    <a:bodyPr/>
                    <a:lstStyle/>
                    <a:p>
                      <a:endParaRPr lang="ja-JP" altLang="en-US" sz="1000"/>
                    </a:p>
                  </a:txBody>
                  <a:tcPr marL="45720" marR="45720" anchor="ctr"/>
                </a:tc>
                <a:tc vMerge="1">
                  <a:txBody>
                    <a:bodyPr/>
                    <a:lstStyle/>
                    <a:p>
                      <a:endParaRPr/>
                    </a:p>
                  </a:txBody>
                  <a:tcPr marL="45720" marR="45720" anchor="ctr"/>
                </a:tc>
                <a:tc>
                  <a:txBody>
                    <a:bodyPr/>
                    <a:lstStyle/>
                    <a:p>
                      <a:r>
                        <a:rPr lang="en-US" sz="800" b="1">
                          <a:solidFill>
                            <a:schemeClr val="tx1">
                              <a:lumMod val="85000"/>
                              <a:lumOff val="15000"/>
                            </a:schemeClr>
                          </a:solidFill>
                        </a:rPr>
                        <a:t>SBT</a:t>
                      </a:r>
                      <a:r>
                        <a:rPr lang="ja-JP" altLang="en-US" sz="800" b="1">
                          <a:solidFill>
                            <a:schemeClr val="tx1">
                              <a:lumMod val="85000"/>
                              <a:lumOff val="15000"/>
                            </a:schemeClr>
                          </a:solidFill>
                        </a:rPr>
                        <a:t>認定取得</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a:solidFill>
                            <a:schemeClr val="tx1">
                              <a:lumMod val="85000"/>
                              <a:lumOff val="15000"/>
                            </a:schemeClr>
                          </a:solidFill>
                        </a:rPr>
                        <a:t>1.5℃</a:t>
                      </a:r>
                      <a:r>
                        <a:rPr lang="ja-JP" altLang="en-US" sz="800" b="1">
                          <a:solidFill>
                            <a:schemeClr val="tx1">
                              <a:lumMod val="85000"/>
                              <a:lumOff val="15000"/>
                            </a:schemeClr>
                          </a:solidFill>
                        </a:rPr>
                        <a:t>目標として</a:t>
                      </a:r>
                      <a:r>
                        <a:rPr lang="en-US" altLang="ja-JP" sz="800" b="1">
                          <a:solidFill>
                            <a:schemeClr val="tx1">
                              <a:lumMod val="85000"/>
                              <a:lumOff val="15000"/>
                            </a:schemeClr>
                          </a:solidFill>
                        </a:rPr>
                        <a:t>SBT</a:t>
                      </a:r>
                      <a:r>
                        <a:rPr lang="ja-JP" altLang="en-US" sz="800" b="1">
                          <a:solidFill>
                            <a:schemeClr val="tx1">
                              <a:lumMod val="85000"/>
                              <a:lumOff val="15000"/>
                            </a:schemeClr>
                          </a:solidFill>
                        </a:rPr>
                        <a:t>イニシアチブ認定</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6015746"/>
                  </a:ext>
                </a:extLst>
              </a:tr>
              <a:tr h="199891">
                <a:tc vMerge="1">
                  <a:txBody>
                    <a:bodyPr/>
                    <a:lstStyle/>
                    <a:p>
                      <a:endParaRPr lang="ja-JP" altLang="en-US" sz="1000"/>
                    </a:p>
                  </a:txBody>
                  <a:tcPr marL="45720" marR="45720" anchor="ctr"/>
                </a:tc>
                <a:tc vMerge="1">
                  <a:txBody>
                    <a:bodyPr/>
                    <a:lstStyle/>
                    <a:p>
                      <a:endParaRPr/>
                    </a:p>
                  </a:txBody>
                  <a:tcPr marL="45720" marR="45720" anchor="ctr"/>
                </a:tc>
                <a:tc>
                  <a:txBody>
                    <a:bodyPr/>
                    <a:lstStyle/>
                    <a:p>
                      <a:r>
                        <a:rPr lang="ja-JP" altLang="en-US" sz="800" b="1">
                          <a:solidFill>
                            <a:schemeClr val="tx1">
                              <a:lumMod val="85000"/>
                              <a:lumOff val="15000"/>
                            </a:schemeClr>
                          </a:solidFill>
                        </a:rPr>
                        <a:t>削減ペース</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a:solidFill>
                            <a:schemeClr val="tx1">
                              <a:lumMod val="85000"/>
                              <a:lumOff val="15000"/>
                            </a:schemeClr>
                          </a:solidFill>
                        </a:rPr>
                        <a:t>毎年約</a:t>
                      </a:r>
                      <a:r>
                        <a:rPr lang="en-US" altLang="ja-JP" sz="800" b="1">
                          <a:solidFill>
                            <a:schemeClr val="tx1">
                              <a:lumMod val="85000"/>
                              <a:lumOff val="15000"/>
                            </a:schemeClr>
                          </a:solidFill>
                        </a:rPr>
                        <a:t>4.2%</a:t>
                      </a:r>
                      <a:r>
                        <a:rPr lang="ja-JP" altLang="en-US" sz="800" b="1">
                          <a:solidFill>
                            <a:schemeClr val="tx1">
                              <a:lumMod val="85000"/>
                              <a:lumOff val="15000"/>
                            </a:schemeClr>
                          </a:solidFill>
                        </a:rPr>
                        <a:t>以上の削減を継続</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616488262"/>
                  </a:ext>
                </a:extLst>
              </a:tr>
              <a:tr h="285753">
                <a:tc vMerge="1">
                  <a:txBody>
                    <a:bodyPr/>
                    <a:lstStyle/>
                    <a:p>
                      <a:endParaRPr lang="ja-JP" altLang="en-US" sz="1000"/>
                    </a:p>
                  </a:txBody>
                  <a:tcPr marL="45720" marR="45720" anchor="ctr"/>
                </a:tc>
                <a:tc vMerge="1">
                  <a:txBody>
                    <a:bodyPr/>
                    <a:lstStyle/>
                    <a:p>
                      <a:endParaRPr/>
                    </a:p>
                  </a:txBody>
                  <a:tcPr marL="45720" marR="45720" anchor="ctr"/>
                </a:tc>
                <a:tc>
                  <a:txBody>
                    <a:bodyPr/>
                    <a:lstStyle/>
                    <a:p>
                      <a:r>
                        <a:rPr lang="ja-JP" altLang="en-US" sz="800" b="1" dirty="0">
                          <a:solidFill>
                            <a:schemeClr val="tx1">
                              <a:lumMod val="85000"/>
                              <a:lumOff val="15000"/>
                            </a:schemeClr>
                          </a:solidFill>
                        </a:rPr>
                        <a:t>主な施策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再エネ活用、省エネ、</a:t>
                      </a:r>
                      <a:r>
                        <a:rPr lang="en-US" altLang="ja-JP" sz="800" b="1" dirty="0">
                          <a:solidFill>
                            <a:schemeClr val="tx1">
                              <a:lumMod val="85000"/>
                              <a:lumOff val="15000"/>
                            </a:schemeClr>
                          </a:solidFill>
                        </a:rPr>
                        <a:t>EV</a:t>
                      </a:r>
                      <a:r>
                        <a:rPr lang="ja-JP" altLang="en-US" sz="800" b="1" dirty="0">
                          <a:solidFill>
                            <a:schemeClr val="tx1">
                              <a:lumMod val="85000"/>
                              <a:lumOff val="15000"/>
                            </a:schemeClr>
                          </a:solidFill>
                        </a:rPr>
                        <a:t>導入、</a:t>
                      </a:r>
                      <a:r>
                        <a:rPr lang="en-US" altLang="ja-JP" sz="800" b="1" dirty="0">
                          <a:solidFill>
                            <a:schemeClr val="tx1">
                              <a:lumMod val="85000"/>
                              <a:lumOff val="15000"/>
                            </a:schemeClr>
                          </a:solidFill>
                        </a:rPr>
                        <a:t>J-</a:t>
                      </a:r>
                      <a:r>
                        <a:rPr lang="ja-JP" altLang="en-US" sz="800" b="1" dirty="0">
                          <a:solidFill>
                            <a:schemeClr val="tx1">
                              <a:lumMod val="85000"/>
                              <a:lumOff val="15000"/>
                            </a:schemeClr>
                          </a:solidFill>
                        </a:rPr>
                        <a:t>クレジット</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08864035"/>
                  </a:ext>
                </a:extLst>
              </a:tr>
              <a:tr h="285753">
                <a:tc vMerge="1">
                  <a:txBody>
                    <a:bodyPr/>
                    <a:lstStyle/>
                    <a:p>
                      <a:endParaRPr lang="ja-JP" altLang="en-US" sz="1000"/>
                    </a:p>
                  </a:txBody>
                  <a:tcPr marL="45720" marR="45720" anchor="ctr"/>
                </a:tc>
                <a:tc vMerge="1">
                  <a:txBody>
                    <a:bodyPr/>
                    <a:lstStyle/>
                    <a:p>
                      <a:endParaRPr dirty="0"/>
                    </a:p>
                  </a:txBody>
                  <a:tcPr marL="45720" marR="45720" anchor="ctr"/>
                </a:tc>
                <a:tc>
                  <a:txBody>
                    <a:bodyPr/>
                    <a:lstStyle/>
                    <a:p>
                      <a:r>
                        <a:rPr lang="en-US" sz="800" b="1" dirty="0">
                          <a:solidFill>
                            <a:schemeClr val="tx1">
                              <a:lumMod val="85000"/>
                              <a:lumOff val="15000"/>
                            </a:schemeClr>
                          </a:solidFill>
                        </a:rPr>
                        <a:t>Scope3</a:t>
                      </a:r>
                      <a:r>
                        <a:rPr lang="ja-JP" altLang="en-US" sz="800" b="1" dirty="0">
                          <a:solidFill>
                            <a:schemeClr val="tx1">
                              <a:lumMod val="85000"/>
                              <a:lumOff val="15000"/>
                            </a:schemeClr>
                          </a:solidFill>
                        </a:rPr>
                        <a:t>対応（推論）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a:solidFill>
                            <a:schemeClr val="tx1">
                              <a:lumMod val="85000"/>
                              <a:lumOff val="15000"/>
                            </a:schemeClr>
                          </a:solidFill>
                        </a:rPr>
                        <a:t>顧客の間接排出（</a:t>
                      </a:r>
                      <a:r>
                        <a:rPr lang="en-US" altLang="ja-JP" sz="800" b="1">
                          <a:solidFill>
                            <a:schemeClr val="tx1">
                              <a:lumMod val="85000"/>
                              <a:lumOff val="15000"/>
                            </a:schemeClr>
                          </a:solidFill>
                        </a:rPr>
                        <a:t>Scope3</a:t>
                      </a:r>
                      <a:r>
                        <a:rPr lang="ja-JP" altLang="en-US" sz="800" b="1">
                          <a:solidFill>
                            <a:schemeClr val="tx1">
                              <a:lumMod val="85000"/>
                              <a:lumOff val="15000"/>
                            </a:schemeClr>
                          </a:solidFill>
                        </a:rPr>
                        <a:t>）削減にも貢献</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145752228"/>
                  </a:ext>
                </a:extLst>
              </a:tr>
              <a:tr h="285753">
                <a:tc vMerge="1">
                  <a:txBody>
                    <a:bodyPr/>
                    <a:lstStyle/>
                    <a:p>
                      <a:endParaRPr lang="ja-JP" altLang="en-US" sz="1000"/>
                    </a:p>
                  </a:txBody>
                  <a:tcPr marL="45720" marR="45720" anchor="ctr"/>
                </a:tc>
                <a:tc rowSpan="7">
                  <a:txBody>
                    <a:bodyPr/>
                    <a:lstStyle/>
                    <a:p>
                      <a:r>
                        <a:rPr lang="ja-JP" altLang="en-US" sz="800" b="1" dirty="0">
                          <a:solidFill>
                            <a:schemeClr val="tx1">
                              <a:lumMod val="85000"/>
                              <a:lumOff val="15000"/>
                            </a:schemeClr>
                          </a:solidFill>
                        </a:rPr>
                        <a:t>リユース・リサイクル</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dirty="0">
                          <a:solidFill>
                            <a:schemeClr val="tx1">
                              <a:lumMod val="85000"/>
                              <a:lumOff val="15000"/>
                            </a:schemeClr>
                          </a:solidFill>
                        </a:rPr>
                        <a:t>CO2</a:t>
                      </a:r>
                      <a:r>
                        <a:rPr lang="ja-JP" altLang="en-US" sz="800" b="1" dirty="0">
                          <a:solidFill>
                            <a:schemeClr val="tx1">
                              <a:lumMod val="85000"/>
                              <a:lumOff val="15000"/>
                            </a:schemeClr>
                          </a:solidFill>
                        </a:rPr>
                        <a:t>削減レポート提供</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削減量を数値で報告（案件別）</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9780348"/>
                  </a:ext>
                </a:extLst>
              </a:tr>
              <a:tr h="199891">
                <a:tc vMerge="1">
                  <a:txBody>
                    <a:bodyPr/>
                    <a:lstStyle/>
                    <a:p>
                      <a:endParaRPr lang="ja-JP" altLang="en-US" sz="1000"/>
                    </a:p>
                  </a:txBody>
                  <a:tcPr marL="45720" marR="45720" anchor="ctr"/>
                </a:tc>
                <a:tc vMerge="1">
                  <a:txBody>
                    <a:bodyPr/>
                    <a:lstStyle/>
                    <a:p>
                      <a:endParaRPr/>
                    </a:p>
                  </a:txBody>
                  <a:tcPr marL="45720" marR="45720" anchor="ctr"/>
                </a:tc>
                <a:tc>
                  <a:txBody>
                    <a:bodyPr/>
                    <a:lstStyle/>
                    <a:p>
                      <a:r>
                        <a:rPr lang="ja-JP" altLang="en-US" sz="800" b="1">
                          <a:solidFill>
                            <a:schemeClr val="tx1">
                              <a:lumMod val="85000"/>
                              <a:lumOff val="15000"/>
                            </a:schemeClr>
                          </a:solidFill>
                        </a:rPr>
                        <a:t>リサイクル率</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約</a:t>
                      </a:r>
                      <a:r>
                        <a:rPr lang="en-US" altLang="ja-JP" sz="800" b="1" dirty="0">
                          <a:solidFill>
                            <a:schemeClr val="tx1">
                              <a:lumMod val="85000"/>
                              <a:lumOff val="15000"/>
                            </a:schemeClr>
                          </a:solidFill>
                        </a:rPr>
                        <a:t>98%</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727007538"/>
                  </a:ext>
                </a:extLst>
              </a:tr>
              <a:tr h="199891">
                <a:tc vMerge="1">
                  <a:txBody>
                    <a:bodyPr/>
                    <a:lstStyle/>
                    <a:p>
                      <a:endParaRPr lang="ja-JP" altLang="en-US" sz="1000" dirty="0"/>
                    </a:p>
                  </a:txBody>
                  <a:tcPr marL="45720" marR="45720" anchor="ctr"/>
                </a:tc>
                <a:tc vMerge="1">
                  <a:txBody>
                    <a:bodyPr/>
                    <a:lstStyle/>
                    <a:p>
                      <a:endParaRPr/>
                    </a:p>
                  </a:txBody>
                  <a:tcPr marL="45720" marR="45720" anchor="ctr"/>
                </a:tc>
                <a:tc>
                  <a:txBody>
                    <a:bodyPr/>
                    <a:lstStyle/>
                    <a:p>
                      <a:r>
                        <a:rPr lang="zh-TW" altLang="en-US" sz="800" b="1">
                          <a:solidFill>
                            <a:schemeClr val="tx1">
                              <a:lumMod val="85000"/>
                              <a:lumOff val="15000"/>
                            </a:schemeClr>
                          </a:solidFill>
                        </a:rPr>
                        <a:t>資源分別種類</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約</a:t>
                      </a:r>
                      <a:r>
                        <a:rPr lang="en-US" altLang="ja-JP" sz="800" b="1" dirty="0">
                          <a:solidFill>
                            <a:schemeClr val="tx1">
                              <a:lumMod val="85000"/>
                              <a:lumOff val="15000"/>
                            </a:schemeClr>
                          </a:solidFill>
                        </a:rPr>
                        <a:t>70</a:t>
                      </a:r>
                      <a:r>
                        <a:rPr lang="ja-JP" altLang="en-US" sz="800" b="1" dirty="0">
                          <a:solidFill>
                            <a:schemeClr val="tx1">
                              <a:lumMod val="85000"/>
                              <a:lumOff val="15000"/>
                            </a:schemeClr>
                          </a:solidFill>
                        </a:rPr>
                        <a:t>種類以上</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767419250"/>
                  </a:ext>
                </a:extLst>
              </a:tr>
              <a:tr h="211482">
                <a:tc vMerge="1">
                  <a:txBody>
                    <a:bodyPr/>
                    <a:lstStyle/>
                    <a:p>
                      <a:endParaRPr lang="ja-JP" altLang="en-US" sz="1000"/>
                    </a:p>
                  </a:txBody>
                  <a:tcPr marL="45720" marR="45720" anchor="ctr"/>
                </a:tc>
                <a:tc vMerge="1">
                  <a:txBody>
                    <a:bodyPr/>
                    <a:lstStyle/>
                    <a:p>
                      <a:endParaRPr/>
                    </a:p>
                  </a:txBody>
                  <a:tcPr marL="45720" marR="45720" anchor="ctr"/>
                </a:tc>
                <a:tc>
                  <a:txBody>
                    <a:bodyPr/>
                    <a:lstStyle/>
                    <a:p>
                      <a:r>
                        <a:rPr lang="ja-JP" altLang="en-US" sz="800" b="1">
                          <a:solidFill>
                            <a:schemeClr val="tx1">
                              <a:lumMod val="85000"/>
                              <a:lumOff val="15000"/>
                            </a:schemeClr>
                          </a:solidFill>
                        </a:rPr>
                        <a:t>分解作業</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手作業による丁寧な分別・解体を実施</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6403672"/>
                  </a:ext>
                </a:extLst>
              </a:tr>
              <a:tr h="285753">
                <a:tc vMerge="1">
                  <a:txBody>
                    <a:bodyPr/>
                    <a:lstStyle/>
                    <a:p>
                      <a:endParaRPr lang="ja-JP" altLang="en-US" sz="1000" dirty="0"/>
                    </a:p>
                  </a:txBody>
                  <a:tcPr marL="45720" marR="45720" anchor="ctr"/>
                </a:tc>
                <a:tc vMerge="1">
                  <a:txBody>
                    <a:bodyPr/>
                    <a:lstStyle/>
                    <a:p>
                      <a:endParaRPr/>
                    </a:p>
                  </a:txBody>
                  <a:tcPr marL="45720" marR="45720" anchor="ctr"/>
                </a:tc>
                <a:tc>
                  <a:txBody>
                    <a:bodyPr/>
                    <a:lstStyle/>
                    <a:p>
                      <a:r>
                        <a:rPr lang="ja-JP" altLang="en-US" sz="800" b="1">
                          <a:solidFill>
                            <a:schemeClr val="tx1">
                              <a:lumMod val="85000"/>
                              <a:lumOff val="15000"/>
                            </a:schemeClr>
                          </a:solidFill>
                        </a:rPr>
                        <a:t>素材回収</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ネジ単位で分別、金属・プラスチックなど回収</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5318752"/>
                  </a:ext>
                </a:extLst>
              </a:tr>
              <a:tr h="199891">
                <a:tc vMerge="1">
                  <a:txBody>
                    <a:bodyPr/>
                    <a:lstStyle/>
                    <a:p>
                      <a:endParaRPr lang="ja-JP" altLang="en-US" sz="1000"/>
                    </a:p>
                  </a:txBody>
                  <a:tcPr marL="45720" marR="45720" anchor="ctr"/>
                </a:tc>
                <a:tc vMerge="1">
                  <a:txBody>
                    <a:bodyPr/>
                    <a:lstStyle/>
                    <a:p>
                      <a:endParaRPr/>
                    </a:p>
                  </a:txBody>
                  <a:tcPr marL="45720" marR="45720" anchor="ctr"/>
                </a:tc>
                <a:tc>
                  <a:txBody>
                    <a:bodyPr/>
                    <a:lstStyle/>
                    <a:p>
                      <a:r>
                        <a:rPr lang="en-US" sz="800" b="1">
                          <a:solidFill>
                            <a:schemeClr val="tx1">
                              <a:lumMod val="85000"/>
                              <a:lumOff val="15000"/>
                            </a:schemeClr>
                          </a:solidFill>
                        </a:rPr>
                        <a:t>R2</a:t>
                      </a:r>
                      <a:r>
                        <a:rPr lang="ja-JP" altLang="en-US" sz="800" b="1">
                          <a:solidFill>
                            <a:schemeClr val="tx1">
                              <a:lumMod val="85000"/>
                              <a:lumOff val="15000"/>
                            </a:schemeClr>
                          </a:solidFill>
                        </a:rPr>
                        <a:t>国際認証</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zh-TW" sz="800" b="1" dirty="0">
                          <a:solidFill>
                            <a:schemeClr val="tx1">
                              <a:lumMod val="85000"/>
                              <a:lumOff val="15000"/>
                            </a:schemeClr>
                          </a:solidFill>
                        </a:rPr>
                        <a:t>2016</a:t>
                      </a:r>
                      <a:r>
                        <a:rPr lang="zh-TW" altLang="en-US" sz="800" b="1" dirty="0">
                          <a:solidFill>
                            <a:schemeClr val="tx1">
                              <a:lumMod val="85000"/>
                              <a:lumOff val="15000"/>
                            </a:schemeClr>
                          </a:solidFill>
                        </a:rPr>
                        <a:t>年取得、日本初、継続認証</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599244713"/>
                  </a:ext>
                </a:extLst>
              </a:tr>
              <a:tr h="211482">
                <a:tc vMerge="1">
                  <a:txBody>
                    <a:bodyPr/>
                    <a:lstStyle/>
                    <a:p>
                      <a:endParaRPr lang="ja-JP" altLang="en-US" sz="1000"/>
                    </a:p>
                  </a:txBody>
                  <a:tcPr marL="45720" marR="45720" anchor="ctr"/>
                </a:tc>
                <a:tc vMerge="1">
                  <a:txBody>
                    <a:bodyPr/>
                    <a:lstStyle/>
                    <a:p>
                      <a:endParaRPr dirty="0"/>
                    </a:p>
                  </a:txBody>
                  <a:tcPr marL="45720" marR="45720" anchor="ctr"/>
                </a:tc>
                <a:tc>
                  <a:txBody>
                    <a:bodyPr/>
                    <a:lstStyle/>
                    <a:p>
                      <a:r>
                        <a:rPr lang="en-US" sz="800" b="1">
                          <a:solidFill>
                            <a:schemeClr val="tx1">
                              <a:lumMod val="85000"/>
                              <a:lumOff val="15000"/>
                            </a:schemeClr>
                          </a:solidFill>
                        </a:rPr>
                        <a:t>R2</a:t>
                      </a:r>
                      <a:r>
                        <a:rPr lang="ja-JP" altLang="en-US" sz="800" b="1">
                          <a:solidFill>
                            <a:schemeClr val="tx1">
                              <a:lumMod val="85000"/>
                              <a:lumOff val="15000"/>
                            </a:schemeClr>
                          </a:solidFill>
                        </a:rPr>
                        <a:t>の意義</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国際的な環境・労働・安全基準の順守</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513510407"/>
                  </a:ext>
                </a:extLst>
              </a:tr>
              <a:tr h="211482">
                <a:tc vMerge="1">
                  <a:txBody>
                    <a:bodyPr/>
                    <a:lstStyle/>
                    <a:p>
                      <a:endParaRPr/>
                    </a:p>
                  </a:txBody>
                  <a:tcPr marL="45720" marR="45720" anchor="ctr"/>
                </a:tc>
                <a:tc rowSpan="5">
                  <a:txBody>
                    <a:bodyPr/>
                    <a:lstStyle/>
                    <a:p>
                      <a:r>
                        <a:rPr lang="ja-JP" altLang="en-US" sz="800" b="1" dirty="0">
                          <a:solidFill>
                            <a:schemeClr val="tx1">
                              <a:lumMod val="85000"/>
                              <a:lumOff val="15000"/>
                            </a:schemeClr>
                          </a:solidFill>
                        </a:rPr>
                        <a:t>サーキュラーエコノミー</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ビジネス構造</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使用済</a:t>
                      </a:r>
                      <a:r>
                        <a:rPr lang="en-US" altLang="ja-JP" sz="800" b="1" dirty="0">
                          <a:solidFill>
                            <a:schemeClr val="tx1">
                              <a:lumMod val="85000"/>
                              <a:lumOff val="15000"/>
                            </a:schemeClr>
                          </a:solidFill>
                        </a:rPr>
                        <a:t>IT</a:t>
                      </a:r>
                      <a:r>
                        <a:rPr lang="ja-JP" altLang="en-US" sz="800" b="1" dirty="0">
                          <a:solidFill>
                            <a:schemeClr val="tx1">
                              <a:lumMod val="85000"/>
                              <a:lumOff val="15000"/>
                            </a:schemeClr>
                          </a:solidFill>
                        </a:rPr>
                        <a:t>機器の価値を最大限活用</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72341854"/>
                  </a:ext>
                </a:extLst>
              </a:tr>
              <a:tr h="211482">
                <a:tc vMerge="1">
                  <a:txBody>
                    <a:bodyPr/>
                    <a:lstStyle/>
                    <a:p>
                      <a:endParaRPr/>
                    </a:p>
                  </a:txBody>
                  <a:tcPr marL="45720" marR="45720" anchor="ctr"/>
                </a:tc>
                <a:tc vMerge="1">
                  <a:txBody>
                    <a:bodyPr/>
                    <a:lstStyle/>
                    <a:p>
                      <a:endParaRPr/>
                    </a:p>
                  </a:txBody>
                  <a:tcPr marL="45720" marR="45720" anchor="ctr"/>
                </a:tc>
                <a:tc>
                  <a:txBody>
                    <a:bodyPr/>
                    <a:lstStyle/>
                    <a:p>
                      <a:r>
                        <a:rPr lang="ja-JP" altLang="en-US" sz="800" b="1">
                          <a:solidFill>
                            <a:schemeClr val="tx1">
                              <a:lumMod val="85000"/>
                              <a:lumOff val="15000"/>
                            </a:schemeClr>
                          </a:solidFill>
                        </a:rPr>
                        <a:t>顧客との相互作用</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顧客と再販・資源化で循環経済を実現</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405738"/>
                  </a:ext>
                </a:extLst>
              </a:tr>
              <a:tr h="211482">
                <a:tc vMerge="1">
                  <a:txBody>
                    <a:bodyPr/>
                    <a:lstStyle/>
                    <a:p>
                      <a:endParaRPr/>
                    </a:p>
                  </a:txBody>
                  <a:tcPr marL="45720" marR="45720" anchor="ctr"/>
                </a:tc>
                <a:tc vMerge="1">
                  <a:txBody>
                    <a:bodyPr/>
                    <a:lstStyle/>
                    <a:p>
                      <a:endParaRPr/>
                    </a:p>
                  </a:txBody>
                  <a:tcPr marL="45720" marR="45720" anchor="ctr"/>
                </a:tc>
                <a:tc>
                  <a:txBody>
                    <a:bodyPr/>
                    <a:lstStyle/>
                    <a:p>
                      <a:r>
                        <a:rPr lang="ja-JP" altLang="en-US" sz="800" b="1">
                          <a:solidFill>
                            <a:schemeClr val="tx1">
                              <a:lumMod val="85000"/>
                              <a:lumOff val="15000"/>
                            </a:schemeClr>
                          </a:solidFill>
                        </a:rPr>
                        <a:t>顧客還元</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再販益を顧客に還元</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520683052"/>
                  </a:ext>
                </a:extLst>
              </a:tr>
              <a:tr h="314114">
                <a:tc vMerge="1">
                  <a:txBody>
                    <a:bodyPr/>
                    <a:lstStyle/>
                    <a:p>
                      <a:endParaRPr/>
                    </a:p>
                  </a:txBody>
                  <a:tcPr marL="45720" marR="45720" anchor="ctr"/>
                </a:tc>
                <a:tc vMerge="1">
                  <a:txBody>
                    <a:bodyPr/>
                    <a:lstStyle/>
                    <a:p>
                      <a:endParaRPr/>
                    </a:p>
                  </a:txBody>
                  <a:tcPr marL="45720" marR="45720" anchor="ctr"/>
                </a:tc>
                <a:tc>
                  <a:txBody>
                    <a:bodyPr/>
                    <a:lstStyle/>
                    <a:p>
                      <a:r>
                        <a:rPr lang="en-US" sz="800" b="1">
                          <a:solidFill>
                            <a:schemeClr val="tx1">
                              <a:lumMod val="85000"/>
                              <a:lumOff val="15000"/>
                            </a:schemeClr>
                          </a:solidFill>
                        </a:rPr>
                        <a:t>CO2</a:t>
                      </a:r>
                      <a:r>
                        <a:rPr lang="ja-JP" altLang="en-US" sz="800" b="1">
                          <a:solidFill>
                            <a:schemeClr val="tx1">
                              <a:lumMod val="85000"/>
                              <a:lumOff val="15000"/>
                            </a:schemeClr>
                          </a:solidFill>
                        </a:rPr>
                        <a:t>排出削減貢献（顧客）</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処理による</a:t>
                      </a:r>
                      <a:r>
                        <a:rPr lang="en-US" altLang="ja-JP" sz="800" b="1" dirty="0">
                          <a:solidFill>
                            <a:schemeClr val="tx1">
                              <a:lumMod val="85000"/>
                              <a:lumOff val="15000"/>
                            </a:schemeClr>
                          </a:solidFill>
                        </a:rPr>
                        <a:t>CO2</a:t>
                      </a:r>
                      <a:r>
                        <a:rPr lang="ja-JP" altLang="en-US" sz="800" b="1" dirty="0">
                          <a:solidFill>
                            <a:schemeClr val="tx1">
                              <a:lumMod val="85000"/>
                              <a:lumOff val="15000"/>
                            </a:schemeClr>
                          </a:solidFill>
                        </a:rPr>
                        <a:t>排出削減を見える化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23164466"/>
                  </a:ext>
                </a:extLst>
              </a:tr>
              <a:tr h="211482">
                <a:tc vMerge="1">
                  <a:txBody>
                    <a:bodyPr/>
                    <a:lstStyle/>
                    <a:p>
                      <a:endParaRPr dirty="0"/>
                    </a:p>
                  </a:txBody>
                  <a:tcPr marL="45720" marR="45720" anchor="ctr"/>
                </a:tc>
                <a:tc vMerge="1">
                  <a:txBody>
                    <a:bodyPr/>
                    <a:lstStyle/>
                    <a:p>
                      <a:endParaRPr dirty="0"/>
                    </a:p>
                  </a:txBody>
                  <a:tcPr marL="45720" marR="45720" anchor="ctr"/>
                </a:tc>
                <a:tc>
                  <a:txBody>
                    <a:bodyPr/>
                    <a:lstStyle/>
                    <a:p>
                      <a:r>
                        <a:rPr lang="ja-JP" altLang="en-US" sz="800" b="1">
                          <a:solidFill>
                            <a:schemeClr val="tx1">
                              <a:lumMod val="85000"/>
                              <a:lumOff val="15000"/>
                            </a:schemeClr>
                          </a:solidFill>
                        </a:rPr>
                        <a:t>価値の再創出</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再利用・資源化による価値最大化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30490909"/>
                  </a:ext>
                </a:extLst>
              </a:tr>
            </a:tbl>
          </a:graphicData>
        </a:graphic>
      </p:graphicFrame>
      <p:graphicFrame>
        <p:nvGraphicFramePr>
          <p:cNvPr id="4" name="表 3">
            <a:extLst>
              <a:ext uri="{FF2B5EF4-FFF2-40B4-BE49-F238E27FC236}">
                <a16:creationId xmlns:a16="http://schemas.microsoft.com/office/drawing/2014/main" id="{B88EE335-47D1-78FF-62C9-81FB5A7C67EE}"/>
              </a:ext>
            </a:extLst>
          </p:cNvPr>
          <p:cNvGraphicFramePr>
            <a:graphicFrameLocks noGrp="1"/>
          </p:cNvGraphicFramePr>
          <p:nvPr/>
        </p:nvGraphicFramePr>
        <p:xfrm>
          <a:off x="5331415" y="1543100"/>
          <a:ext cx="3218775" cy="4117410"/>
        </p:xfrm>
        <a:graphic>
          <a:graphicData uri="http://schemas.openxmlformats.org/drawingml/2006/table">
            <a:tbl>
              <a:tblPr>
                <a:tableStyleId>{5940675A-B579-460E-94D1-54222C63F5DA}</a:tableStyleId>
              </a:tblPr>
              <a:tblGrid>
                <a:gridCol w="188402">
                  <a:extLst>
                    <a:ext uri="{9D8B030D-6E8A-4147-A177-3AD203B41FA5}">
                      <a16:colId xmlns:a16="http://schemas.microsoft.com/office/drawing/2014/main" val="4006968752"/>
                    </a:ext>
                  </a:extLst>
                </a:gridCol>
                <a:gridCol w="620097">
                  <a:extLst>
                    <a:ext uri="{9D8B030D-6E8A-4147-A177-3AD203B41FA5}">
                      <a16:colId xmlns:a16="http://schemas.microsoft.com/office/drawing/2014/main" val="2831442190"/>
                    </a:ext>
                  </a:extLst>
                </a:gridCol>
                <a:gridCol w="628256">
                  <a:extLst>
                    <a:ext uri="{9D8B030D-6E8A-4147-A177-3AD203B41FA5}">
                      <a16:colId xmlns:a16="http://schemas.microsoft.com/office/drawing/2014/main" val="4191739157"/>
                    </a:ext>
                  </a:extLst>
                </a:gridCol>
                <a:gridCol w="1782020">
                  <a:extLst>
                    <a:ext uri="{9D8B030D-6E8A-4147-A177-3AD203B41FA5}">
                      <a16:colId xmlns:a16="http://schemas.microsoft.com/office/drawing/2014/main" val="814106002"/>
                    </a:ext>
                  </a:extLst>
                </a:gridCol>
              </a:tblGrid>
              <a:tr h="334497">
                <a:tc rowSpan="13">
                  <a:txBody>
                    <a:bodyPr/>
                    <a:lstStyle/>
                    <a:p>
                      <a:r>
                        <a:rPr lang="ja-JP" altLang="en-US" sz="900" b="1" dirty="0">
                          <a:solidFill>
                            <a:schemeClr val="tx1">
                              <a:lumMod val="85000"/>
                              <a:lumOff val="15000"/>
                            </a:schemeClr>
                          </a:solidFill>
                        </a:rPr>
                        <a:t>雇用</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rowSpan="4">
                  <a:txBody>
                    <a:bodyPr/>
                    <a:lstStyle/>
                    <a:p>
                      <a:r>
                        <a:rPr lang="ja-JP" altLang="en-US" sz="800" b="1" dirty="0">
                          <a:solidFill>
                            <a:schemeClr val="tx1">
                              <a:lumMod val="85000"/>
                              <a:lumOff val="15000"/>
                            </a:schemeClr>
                          </a:solidFill>
                        </a:rPr>
                        <a:t>障がい者雇用</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zh-CN" altLang="en-US" sz="800" b="1" dirty="0">
                          <a:solidFill>
                            <a:schemeClr val="tx1">
                              <a:lumMod val="85000"/>
                              <a:lumOff val="15000"/>
                            </a:schemeClr>
                          </a:solidFill>
                        </a:rPr>
                        <a:t>就労支援施設提携数</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dirty="0">
                          <a:solidFill>
                            <a:schemeClr val="tx1">
                              <a:lumMod val="85000"/>
                              <a:lumOff val="15000"/>
                            </a:schemeClr>
                          </a:solidFill>
                        </a:rPr>
                        <a:t>20</a:t>
                      </a:r>
                      <a:r>
                        <a:rPr lang="ja-JP" altLang="en-US" sz="800" b="1" dirty="0">
                          <a:solidFill>
                            <a:schemeClr val="tx1">
                              <a:lumMod val="85000"/>
                              <a:lumOff val="15000"/>
                            </a:schemeClr>
                          </a:solidFill>
                        </a:rPr>
                        <a:t>以上</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846875861"/>
                  </a:ext>
                </a:extLst>
              </a:tr>
              <a:tr h="274842">
                <a:tc vMerge="1">
                  <a:txBody>
                    <a:bodyPr/>
                    <a:lstStyle/>
                    <a:p>
                      <a:endParaRPr/>
                    </a:p>
                  </a:txBody>
                  <a:tcPr marL="45720" marR="45720" anchor="ctr"/>
                </a:tc>
                <a:tc vMerge="1">
                  <a:txBody>
                    <a:bodyPr/>
                    <a:lstStyle/>
                    <a:p>
                      <a:endParaRPr/>
                    </a:p>
                  </a:txBody>
                  <a:tcPr marL="45720" marR="45720" anchor="ctr"/>
                </a:tc>
                <a:tc>
                  <a:txBody>
                    <a:bodyPr/>
                    <a:lstStyle/>
                    <a:p>
                      <a:r>
                        <a:rPr lang="ja-JP" altLang="en-US" sz="800" b="1" dirty="0">
                          <a:solidFill>
                            <a:schemeClr val="tx1">
                              <a:lumMod val="85000"/>
                              <a:lumOff val="15000"/>
                            </a:schemeClr>
                          </a:solidFill>
                        </a:rPr>
                        <a:t>就労人数</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延べ</a:t>
                      </a:r>
                      <a:r>
                        <a:rPr lang="en-US" altLang="ja-JP" sz="800" b="1" dirty="0">
                          <a:solidFill>
                            <a:schemeClr val="tx1">
                              <a:lumMod val="85000"/>
                              <a:lumOff val="15000"/>
                            </a:schemeClr>
                          </a:solidFill>
                        </a:rPr>
                        <a:t>200</a:t>
                      </a:r>
                      <a:r>
                        <a:rPr lang="ja-JP" altLang="en-US" sz="800" b="1" dirty="0">
                          <a:solidFill>
                            <a:schemeClr val="tx1">
                              <a:lumMod val="85000"/>
                              <a:lumOff val="15000"/>
                            </a:schemeClr>
                          </a:solidFill>
                        </a:rPr>
                        <a:t>名超</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390907718"/>
                  </a:ext>
                </a:extLst>
              </a:tr>
              <a:tr h="274842">
                <a:tc vMerge="1">
                  <a:txBody>
                    <a:bodyPr/>
                    <a:lstStyle/>
                    <a:p>
                      <a:endParaRPr/>
                    </a:p>
                  </a:txBody>
                  <a:tcPr marL="45720" marR="45720" anchor="ctr"/>
                </a:tc>
                <a:tc vMerge="1">
                  <a:txBody>
                    <a:bodyPr/>
                    <a:lstStyle/>
                    <a:p>
                      <a:endParaRPr dirty="0"/>
                    </a:p>
                  </a:txBody>
                  <a:tcPr marL="45720" marR="45720" anchor="ctr"/>
                </a:tc>
                <a:tc>
                  <a:txBody>
                    <a:bodyPr/>
                    <a:lstStyle/>
                    <a:p>
                      <a:r>
                        <a:rPr lang="ja-JP" altLang="en-US" sz="800" b="1">
                          <a:solidFill>
                            <a:schemeClr val="tx1">
                              <a:lumMod val="85000"/>
                              <a:lumOff val="15000"/>
                            </a:schemeClr>
                          </a:solidFill>
                        </a:rPr>
                        <a:t>雇用モデル</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環境福祉の</a:t>
                      </a:r>
                      <a:r>
                        <a:rPr lang="en-US" altLang="ja-JP" sz="800" b="1" dirty="0">
                          <a:solidFill>
                            <a:schemeClr val="tx1">
                              <a:lumMod val="85000"/>
                              <a:lumOff val="15000"/>
                            </a:schemeClr>
                          </a:solidFill>
                        </a:rPr>
                        <a:t>Win-Win</a:t>
                      </a:r>
                      <a:r>
                        <a:rPr lang="ja-JP" altLang="en-US" sz="800" b="1" dirty="0">
                          <a:solidFill>
                            <a:schemeClr val="tx1">
                              <a:lumMod val="85000"/>
                              <a:lumOff val="15000"/>
                            </a:schemeClr>
                          </a:solidFill>
                        </a:rPr>
                        <a:t>モデル</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024742866"/>
                  </a:ext>
                </a:extLst>
              </a:tr>
              <a:tr h="334497">
                <a:tc vMerge="1">
                  <a:txBody>
                    <a:bodyPr/>
                    <a:lstStyle/>
                    <a:p>
                      <a:endParaRPr/>
                    </a:p>
                  </a:txBody>
                  <a:tcPr marL="45720" marR="45720" anchor="ctr"/>
                </a:tc>
                <a:tc vMerge="1">
                  <a:txBody>
                    <a:bodyPr/>
                    <a:lstStyle/>
                    <a:p>
                      <a:endParaRPr dirty="0"/>
                    </a:p>
                  </a:txBody>
                  <a:tcPr marL="45720" marR="45720" anchor="ctr"/>
                </a:tc>
                <a:tc>
                  <a:txBody>
                    <a:bodyPr/>
                    <a:lstStyle/>
                    <a:p>
                      <a:r>
                        <a:rPr lang="ja-JP" altLang="en-US" sz="800" b="1">
                          <a:solidFill>
                            <a:schemeClr val="tx1">
                              <a:lumMod val="85000"/>
                              <a:lumOff val="15000"/>
                            </a:schemeClr>
                          </a:solidFill>
                        </a:rPr>
                        <a:t>作業内容</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解体・分別など手作業中心の工程を担う</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42130974"/>
                  </a:ext>
                </a:extLst>
              </a:tr>
              <a:tr h="274842">
                <a:tc vMerge="1">
                  <a:txBody>
                    <a:bodyPr/>
                    <a:lstStyle/>
                    <a:p>
                      <a:endParaRPr/>
                    </a:p>
                  </a:txBody>
                  <a:tcPr marL="45720" marR="45720" anchor="ctr"/>
                </a:tc>
                <a:tc rowSpan="3">
                  <a:txBody>
                    <a:bodyPr/>
                    <a:lstStyle/>
                    <a:p>
                      <a:r>
                        <a:rPr lang="ja-JP" altLang="en-US" sz="800" b="1" dirty="0">
                          <a:solidFill>
                            <a:schemeClr val="tx1">
                              <a:lumMod val="85000"/>
                              <a:lumOff val="15000"/>
                            </a:schemeClr>
                          </a:solidFill>
                        </a:rPr>
                        <a:t>就労移行支援</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a:solidFill>
                            <a:schemeClr val="tx1">
                              <a:lumMod val="85000"/>
                              <a:lumOff val="15000"/>
                            </a:schemeClr>
                          </a:solidFill>
                        </a:rPr>
                        <a:t>対象</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発達障がい・精神障がいのある方</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076973695"/>
                  </a:ext>
                </a:extLst>
              </a:tr>
              <a:tr h="274842">
                <a:tc vMerge="1">
                  <a:txBody>
                    <a:bodyPr/>
                    <a:lstStyle/>
                    <a:p>
                      <a:endParaRPr/>
                    </a:p>
                  </a:txBody>
                  <a:tcPr marL="45720" marR="45720" anchor="ctr"/>
                </a:tc>
                <a:tc vMerge="1">
                  <a:txBody>
                    <a:bodyPr/>
                    <a:lstStyle/>
                    <a:p>
                      <a:endParaRPr dirty="0"/>
                    </a:p>
                  </a:txBody>
                  <a:tcPr marL="45720" marR="45720" anchor="ctr"/>
                </a:tc>
                <a:tc>
                  <a:txBody>
                    <a:bodyPr/>
                    <a:lstStyle/>
                    <a:p>
                      <a:r>
                        <a:rPr lang="ja-JP" altLang="en-US" sz="800" b="1">
                          <a:solidFill>
                            <a:schemeClr val="tx1">
                              <a:lumMod val="85000"/>
                              <a:lumOff val="15000"/>
                            </a:schemeClr>
                          </a:solidFill>
                        </a:rPr>
                        <a:t>定着率</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dirty="0">
                          <a:solidFill>
                            <a:schemeClr val="tx1">
                              <a:lumMod val="85000"/>
                              <a:lumOff val="15000"/>
                            </a:schemeClr>
                          </a:solidFill>
                        </a:rPr>
                        <a:t>92.2%</a:t>
                      </a:r>
                      <a:r>
                        <a:rPr lang="ja-JP" altLang="en-US" sz="800" b="1" dirty="0">
                          <a:solidFill>
                            <a:schemeClr val="tx1">
                              <a:lumMod val="85000"/>
                              <a:lumOff val="15000"/>
                            </a:schemeClr>
                          </a:solidFill>
                        </a:rPr>
                        <a:t>（</a:t>
                      </a:r>
                      <a:r>
                        <a:rPr lang="en-US" altLang="ja-JP" sz="800" b="1" dirty="0">
                          <a:solidFill>
                            <a:schemeClr val="tx1">
                              <a:lumMod val="85000"/>
                              <a:lumOff val="15000"/>
                            </a:schemeClr>
                          </a:solidFill>
                        </a:rPr>
                        <a:t>2021</a:t>
                      </a:r>
                      <a:r>
                        <a:rPr lang="ja-JP" altLang="en-US" sz="800" b="1" dirty="0">
                          <a:solidFill>
                            <a:schemeClr val="tx1">
                              <a:lumMod val="85000"/>
                              <a:lumOff val="15000"/>
                            </a:schemeClr>
                          </a:solidFill>
                        </a:rPr>
                        <a:t>）／</a:t>
                      </a:r>
                      <a:r>
                        <a:rPr lang="en-US" altLang="ja-JP" sz="800" b="1" dirty="0">
                          <a:solidFill>
                            <a:schemeClr val="tx1">
                              <a:lumMod val="85000"/>
                              <a:lumOff val="15000"/>
                            </a:schemeClr>
                          </a:solidFill>
                        </a:rPr>
                        <a:t>95.0%</a:t>
                      </a:r>
                      <a:r>
                        <a:rPr lang="ja-JP" altLang="en-US" sz="800" b="1" dirty="0">
                          <a:solidFill>
                            <a:schemeClr val="tx1">
                              <a:lumMod val="85000"/>
                              <a:lumOff val="15000"/>
                            </a:schemeClr>
                          </a:solidFill>
                        </a:rPr>
                        <a:t>（</a:t>
                      </a:r>
                      <a:r>
                        <a:rPr lang="en-US" altLang="ja-JP" sz="800" b="1" dirty="0">
                          <a:solidFill>
                            <a:schemeClr val="tx1">
                              <a:lumMod val="85000"/>
                              <a:lumOff val="15000"/>
                            </a:schemeClr>
                          </a:solidFill>
                        </a:rPr>
                        <a:t>2023</a:t>
                      </a:r>
                      <a:r>
                        <a:rPr lang="ja-JP" altLang="en-US" sz="800" b="1" dirty="0">
                          <a:solidFill>
                            <a:schemeClr val="tx1">
                              <a:lumMod val="85000"/>
                              <a:lumOff val="15000"/>
                            </a:schemeClr>
                          </a:solidFill>
                        </a:rPr>
                        <a:t>）</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61329512"/>
                  </a:ext>
                </a:extLst>
              </a:tr>
              <a:tr h="334497">
                <a:tc vMerge="1">
                  <a:txBody>
                    <a:bodyPr/>
                    <a:lstStyle/>
                    <a:p>
                      <a:endParaRPr/>
                    </a:p>
                  </a:txBody>
                  <a:tcPr marL="45720" marR="45720" anchor="ctr"/>
                </a:tc>
                <a:tc vMerge="1">
                  <a:txBody>
                    <a:bodyPr/>
                    <a:lstStyle/>
                    <a:p>
                      <a:endParaRPr dirty="0"/>
                    </a:p>
                  </a:txBody>
                  <a:tcPr marL="45720" marR="45720" anchor="ctr"/>
                </a:tc>
                <a:tc>
                  <a:txBody>
                    <a:bodyPr/>
                    <a:lstStyle/>
                    <a:p>
                      <a:r>
                        <a:rPr lang="ja-JP" altLang="en-US" sz="800" b="1" dirty="0">
                          <a:solidFill>
                            <a:schemeClr val="tx1">
                              <a:lumMod val="85000"/>
                              <a:lumOff val="15000"/>
                            </a:schemeClr>
                          </a:solidFill>
                        </a:rPr>
                        <a:t>支援内容</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ビジネススキル訓練、企業マッチング、職場定着支援</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747318991"/>
                  </a:ext>
                </a:extLst>
              </a:tr>
              <a:tr h="274842">
                <a:tc vMerge="1">
                  <a:txBody>
                    <a:bodyPr/>
                    <a:lstStyle/>
                    <a:p>
                      <a:endParaRPr/>
                    </a:p>
                  </a:txBody>
                  <a:tcPr marL="45720" marR="45720" anchor="ctr"/>
                </a:tc>
                <a:tc rowSpan="3">
                  <a:txBody>
                    <a:bodyPr/>
                    <a:lstStyle/>
                    <a:p>
                      <a:r>
                        <a:rPr lang="ja-JP" altLang="en-US" sz="800" b="1" dirty="0">
                          <a:solidFill>
                            <a:schemeClr val="tx1">
                              <a:lumMod val="85000"/>
                              <a:lumOff val="15000"/>
                            </a:schemeClr>
                          </a:solidFill>
                        </a:rPr>
                        <a:t>一般雇用</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a:solidFill>
                            <a:schemeClr val="tx1">
                              <a:lumMod val="85000"/>
                              <a:lumOff val="15000"/>
                            </a:schemeClr>
                          </a:solidFill>
                        </a:rPr>
                        <a:t>従業員数</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dirty="0">
                          <a:solidFill>
                            <a:schemeClr val="tx1">
                              <a:lumMod val="85000"/>
                              <a:lumOff val="15000"/>
                            </a:schemeClr>
                          </a:solidFill>
                        </a:rPr>
                        <a:t>206</a:t>
                      </a:r>
                      <a:r>
                        <a:rPr lang="ja-JP" altLang="en-US" sz="800" b="1" dirty="0">
                          <a:solidFill>
                            <a:schemeClr val="tx1">
                              <a:lumMod val="85000"/>
                              <a:lumOff val="15000"/>
                            </a:schemeClr>
                          </a:solidFill>
                        </a:rPr>
                        <a:t>名（</a:t>
                      </a:r>
                      <a:r>
                        <a:rPr lang="en-US" altLang="ja-JP" sz="800" b="1" dirty="0">
                          <a:solidFill>
                            <a:schemeClr val="tx1">
                              <a:lumMod val="85000"/>
                              <a:lumOff val="15000"/>
                            </a:schemeClr>
                          </a:solidFill>
                        </a:rPr>
                        <a:t>2024</a:t>
                      </a:r>
                      <a:r>
                        <a:rPr lang="ja-JP" altLang="en-US" sz="800" b="1" dirty="0">
                          <a:solidFill>
                            <a:schemeClr val="tx1">
                              <a:lumMod val="85000"/>
                              <a:lumOff val="15000"/>
                            </a:schemeClr>
                          </a:solidFill>
                        </a:rPr>
                        <a:t>年</a:t>
                      </a:r>
                      <a:r>
                        <a:rPr lang="en-US" altLang="ja-JP" sz="800" b="1" dirty="0">
                          <a:solidFill>
                            <a:schemeClr val="tx1">
                              <a:lumMod val="85000"/>
                              <a:lumOff val="15000"/>
                            </a:schemeClr>
                          </a:solidFill>
                        </a:rPr>
                        <a:t>6</a:t>
                      </a:r>
                      <a:r>
                        <a:rPr lang="ja-JP" altLang="en-US" sz="800" b="1" dirty="0">
                          <a:solidFill>
                            <a:schemeClr val="tx1">
                              <a:lumMod val="85000"/>
                              <a:lumOff val="15000"/>
                            </a:schemeClr>
                          </a:solidFill>
                        </a:rPr>
                        <a:t>月）</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620224602"/>
                  </a:ext>
                </a:extLst>
              </a:tr>
              <a:tr h="334497">
                <a:tc vMerge="1">
                  <a:txBody>
                    <a:bodyPr/>
                    <a:lstStyle/>
                    <a:p>
                      <a:endParaRPr/>
                    </a:p>
                  </a:txBody>
                  <a:tcPr marL="45720" marR="45720" anchor="ctr"/>
                </a:tc>
                <a:tc vMerge="1">
                  <a:txBody>
                    <a:bodyPr/>
                    <a:lstStyle/>
                    <a:p>
                      <a:endParaRPr/>
                    </a:p>
                  </a:txBody>
                  <a:tcPr marL="45720" marR="45720" anchor="ctr"/>
                </a:tc>
                <a:tc>
                  <a:txBody>
                    <a:bodyPr/>
                    <a:lstStyle/>
                    <a:p>
                      <a:r>
                        <a:rPr lang="ja-JP" altLang="en-US" sz="800" b="1" dirty="0">
                          <a:solidFill>
                            <a:schemeClr val="tx1">
                              <a:lumMod val="85000"/>
                              <a:lumOff val="15000"/>
                            </a:schemeClr>
                          </a:solidFill>
                        </a:rPr>
                        <a:t>多様性尊重</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年齢・性別を問わず活躍、育休制度等整備</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00397639"/>
                  </a:ext>
                </a:extLst>
              </a:tr>
              <a:tr h="334497">
                <a:tc vMerge="1">
                  <a:txBody>
                    <a:bodyPr/>
                    <a:lstStyle/>
                    <a:p>
                      <a:endParaRPr dirty="0"/>
                    </a:p>
                  </a:txBody>
                  <a:tcPr marL="45720" marR="45720" anchor="ctr"/>
                </a:tc>
                <a:tc vMerge="1">
                  <a:txBody>
                    <a:bodyPr/>
                    <a:lstStyle/>
                    <a:p>
                      <a:endParaRPr dirty="0"/>
                    </a:p>
                  </a:txBody>
                  <a:tcPr marL="45720" marR="45720" anchor="ctr"/>
                </a:tc>
                <a:tc>
                  <a:txBody>
                    <a:bodyPr/>
                    <a:lstStyle/>
                    <a:p>
                      <a:r>
                        <a:rPr lang="ja-JP" altLang="en-US" sz="800" b="1" dirty="0">
                          <a:solidFill>
                            <a:schemeClr val="tx1">
                              <a:lumMod val="85000"/>
                              <a:lumOff val="15000"/>
                            </a:schemeClr>
                          </a:solidFill>
                        </a:rPr>
                        <a:t>働きがい</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dirty="0">
                          <a:solidFill>
                            <a:schemeClr val="tx1">
                              <a:lumMod val="85000"/>
                              <a:lumOff val="15000"/>
                            </a:schemeClr>
                          </a:solidFill>
                        </a:rPr>
                        <a:t>SDGs8</a:t>
                      </a:r>
                      <a:r>
                        <a:rPr lang="ja-JP" altLang="en-US" sz="800" b="1" dirty="0">
                          <a:solidFill>
                            <a:schemeClr val="tx1">
                              <a:lumMod val="85000"/>
                              <a:lumOff val="15000"/>
                            </a:schemeClr>
                          </a:solidFill>
                        </a:rPr>
                        <a:t>（働きがい）への対応意識あり</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06984058"/>
                  </a:ext>
                </a:extLst>
              </a:tr>
              <a:tr h="364906">
                <a:tc vMerge="1">
                  <a:txBody>
                    <a:bodyPr/>
                    <a:lstStyle/>
                    <a:p>
                      <a:endParaRPr lang="ja-JP" altLang="en-US" sz="900" dirty="0"/>
                    </a:p>
                  </a:txBody>
                  <a:tcPr marL="45720" marR="45720" anchor="ctr"/>
                </a:tc>
                <a:tc rowSpan="2">
                  <a:txBody>
                    <a:bodyPr/>
                    <a:lstStyle/>
                    <a:p>
                      <a:r>
                        <a:rPr lang="ja-JP" altLang="en-US" sz="800" b="1" dirty="0">
                          <a:solidFill>
                            <a:schemeClr val="tx1">
                              <a:lumMod val="85000"/>
                              <a:lumOff val="15000"/>
                            </a:schemeClr>
                          </a:solidFill>
                        </a:rPr>
                        <a:t>健康経営</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900" b="1" dirty="0">
                          <a:solidFill>
                            <a:schemeClr val="tx1">
                              <a:lumMod val="85000"/>
                              <a:lumOff val="15000"/>
                            </a:schemeClr>
                          </a:solidFill>
                        </a:rPr>
                        <a:t>認証</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900" b="1" dirty="0">
                          <a:solidFill>
                            <a:schemeClr val="tx1">
                              <a:lumMod val="85000"/>
                              <a:lumOff val="15000"/>
                            </a:schemeClr>
                          </a:solidFill>
                        </a:rPr>
                        <a:t>健康経営優良法人認定</a:t>
                      </a:r>
                      <a:endParaRPr lang="en-US" altLang="ja-JP" sz="900" b="1" dirty="0">
                        <a:solidFill>
                          <a:schemeClr val="tx1">
                            <a:lumMod val="85000"/>
                            <a:lumOff val="15000"/>
                          </a:schemeClr>
                        </a:solidFill>
                      </a:endParaRPr>
                    </a:p>
                    <a:p>
                      <a:r>
                        <a:rPr lang="ja-JP" altLang="en-US" sz="900" b="1" dirty="0">
                          <a:solidFill>
                            <a:schemeClr val="tx1">
                              <a:lumMod val="85000"/>
                              <a:lumOff val="15000"/>
                            </a:schemeClr>
                          </a:solidFill>
                        </a:rPr>
                        <a:t>全国健康保険協会 銀の認定</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029049077"/>
                  </a:ext>
                </a:extLst>
              </a:tr>
              <a:tr h="364906">
                <a:tc vMerge="1">
                  <a:txBody>
                    <a:bodyPr/>
                    <a:lstStyle/>
                    <a:p>
                      <a:endParaRPr lang="ja-JP" altLang="en-US" sz="900" dirty="0"/>
                    </a:p>
                  </a:txBody>
                  <a:tcPr marL="45720" marR="45720" anchor="ctr"/>
                </a:tc>
                <a:tc vMerge="1">
                  <a:txBody>
                    <a:bodyPr/>
                    <a:lstStyle/>
                    <a:p>
                      <a:endParaRPr lang="ja-JP" altLang="en-US" sz="800" dirty="0"/>
                    </a:p>
                  </a:txBody>
                  <a:tcPr marL="45720" marR="45720" anchor="ctr"/>
                </a:tc>
                <a:tc>
                  <a:txBody>
                    <a:bodyPr/>
                    <a:lstStyle/>
                    <a:p>
                      <a:r>
                        <a:rPr lang="ja-JP" altLang="en-US" sz="900" b="1" dirty="0">
                          <a:solidFill>
                            <a:schemeClr val="tx1">
                              <a:lumMod val="85000"/>
                              <a:lumOff val="15000"/>
                            </a:schemeClr>
                          </a:solidFill>
                        </a:rPr>
                        <a:t>施策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b="1" dirty="0">
                          <a:solidFill>
                            <a:schemeClr val="tx1">
                              <a:lumMod val="85000"/>
                              <a:lumOff val="15000"/>
                            </a:schemeClr>
                          </a:solidFill>
                        </a:rPr>
                        <a:t>健診、ストレスチェック、衛生教育、産業医相談</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160331134"/>
                  </a:ext>
                </a:extLst>
              </a:tr>
              <a:tr h="334497">
                <a:tc vMerge="1">
                  <a:txBody>
                    <a:bodyPr/>
                    <a:lstStyle/>
                    <a:p>
                      <a:endParaRPr lang="ja-JP" altLang="en-US" sz="900" dirty="0"/>
                    </a:p>
                  </a:txBody>
                  <a:tcPr marL="45720" marR="45720" anchor="ctr"/>
                </a:tc>
                <a:tc>
                  <a:txBody>
                    <a:bodyPr/>
                    <a:lstStyle/>
                    <a:p>
                      <a:r>
                        <a:rPr lang="ja-JP" altLang="en-US" sz="800" b="1" dirty="0">
                          <a:solidFill>
                            <a:schemeClr val="tx1">
                              <a:lumMod val="85000"/>
                              <a:lumOff val="15000"/>
                            </a:schemeClr>
                          </a:solidFill>
                        </a:rPr>
                        <a:t>ハラスメント</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社内施策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rPr>
                        <a:t>ハラスメント防止、通報制度、コンプライアンス室</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16766957"/>
                  </a:ext>
                </a:extLst>
              </a:tr>
            </a:tbl>
          </a:graphicData>
        </a:graphic>
      </p:graphicFrame>
      <p:graphicFrame>
        <p:nvGraphicFramePr>
          <p:cNvPr id="5" name="表 4">
            <a:extLst>
              <a:ext uri="{FF2B5EF4-FFF2-40B4-BE49-F238E27FC236}">
                <a16:creationId xmlns:a16="http://schemas.microsoft.com/office/drawing/2014/main" id="{DB3CDF03-3598-5CAD-FA80-BDD8174BD390}"/>
              </a:ext>
            </a:extLst>
          </p:cNvPr>
          <p:cNvGraphicFramePr>
            <a:graphicFrameLocks noGrp="1"/>
          </p:cNvGraphicFramePr>
          <p:nvPr/>
        </p:nvGraphicFramePr>
        <p:xfrm>
          <a:off x="8761929" y="1543098"/>
          <a:ext cx="3218774" cy="3676850"/>
        </p:xfrm>
        <a:graphic>
          <a:graphicData uri="http://schemas.openxmlformats.org/drawingml/2006/table">
            <a:tbl>
              <a:tblPr>
                <a:tableStyleId>{5940675A-B579-460E-94D1-54222C63F5DA}</a:tableStyleId>
              </a:tblPr>
              <a:tblGrid>
                <a:gridCol w="204706">
                  <a:extLst>
                    <a:ext uri="{9D8B030D-6E8A-4147-A177-3AD203B41FA5}">
                      <a16:colId xmlns:a16="http://schemas.microsoft.com/office/drawing/2014/main" val="4006968752"/>
                    </a:ext>
                  </a:extLst>
                </a:gridCol>
                <a:gridCol w="538505">
                  <a:extLst>
                    <a:ext uri="{9D8B030D-6E8A-4147-A177-3AD203B41FA5}">
                      <a16:colId xmlns:a16="http://schemas.microsoft.com/office/drawing/2014/main" val="2831442190"/>
                    </a:ext>
                  </a:extLst>
                </a:gridCol>
                <a:gridCol w="660892">
                  <a:extLst>
                    <a:ext uri="{9D8B030D-6E8A-4147-A177-3AD203B41FA5}">
                      <a16:colId xmlns:a16="http://schemas.microsoft.com/office/drawing/2014/main" val="4191739157"/>
                    </a:ext>
                  </a:extLst>
                </a:gridCol>
                <a:gridCol w="1814671">
                  <a:extLst>
                    <a:ext uri="{9D8B030D-6E8A-4147-A177-3AD203B41FA5}">
                      <a16:colId xmlns:a16="http://schemas.microsoft.com/office/drawing/2014/main" val="814106002"/>
                    </a:ext>
                  </a:extLst>
                </a:gridCol>
              </a:tblGrid>
              <a:tr h="367685">
                <a:tc rowSpan="10">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社会・人権</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rowSpan="2">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人権関連</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理念</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a:solidFill>
                            <a:schemeClr val="tx1">
                              <a:lumMod val="85000"/>
                              <a:lumOff val="15000"/>
                            </a:schemeClr>
                          </a:solidFill>
                          <a:latin typeface="游ゴシック" panose="020B0400000000000000" pitchFamily="50" charset="-128"/>
                          <a:ea typeface="游ゴシック" panose="020B0400000000000000" pitchFamily="50" charset="-128"/>
                        </a:rPr>
                        <a:t>万人万物共存共生、差別のない職場づくり</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782922244"/>
                  </a:ext>
                </a:extLst>
              </a:tr>
              <a:tr h="367685">
                <a:tc vMerge="1">
                  <a:txBody>
                    <a:bodyPr/>
                    <a:lstStyle/>
                    <a:p>
                      <a:endParaRPr lang="ja-JP" altLang="en-US" sz="900" dirty="0"/>
                    </a:p>
                  </a:txBody>
                  <a:tcPr marL="45720" marR="45720" anchor="ctr"/>
                </a:tc>
                <a:tc vMerge="1">
                  <a:txBody>
                    <a:bodyPr/>
                    <a:lstStyle/>
                    <a:p>
                      <a:endParaRPr lang="ja-JP" altLang="en-US" sz="900" dirty="0"/>
                    </a:p>
                  </a:txBody>
                  <a:tcPr marL="45720" marR="45720" anchor="ctr"/>
                </a:tc>
                <a:tc>
                  <a:txBody>
                    <a:bodyPr/>
                    <a:lstStyle/>
                    <a:p>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国際基準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zh-TW"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国連指導原則、</a:t>
                      </a:r>
                      <a:r>
                        <a:rPr lang="en-US" altLang="zh-TW" sz="800" b="1" dirty="0">
                          <a:solidFill>
                            <a:schemeClr val="tx1">
                              <a:lumMod val="85000"/>
                              <a:lumOff val="15000"/>
                            </a:schemeClr>
                          </a:solidFill>
                          <a:latin typeface="游ゴシック" panose="020B0400000000000000" pitchFamily="50" charset="-128"/>
                          <a:ea typeface="游ゴシック" panose="020B0400000000000000" pitchFamily="50" charset="-128"/>
                        </a:rPr>
                        <a:t>ILO</a:t>
                      </a:r>
                      <a:r>
                        <a:rPr lang="zh-TW"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基準、</a:t>
                      </a:r>
                      <a:r>
                        <a:rPr lang="en-US" altLang="zh-TW" sz="800" b="1" dirty="0">
                          <a:solidFill>
                            <a:schemeClr val="tx1">
                              <a:lumMod val="85000"/>
                              <a:lumOff val="15000"/>
                            </a:schemeClr>
                          </a:solidFill>
                          <a:latin typeface="游ゴシック" panose="020B0400000000000000" pitchFamily="50" charset="-128"/>
                          <a:ea typeface="游ゴシック" panose="020B0400000000000000" pitchFamily="50" charset="-128"/>
                        </a:rPr>
                        <a:t>GRI</a:t>
                      </a:r>
                      <a:r>
                        <a:rPr lang="zh-TW"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準拠</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841972229"/>
                  </a:ext>
                </a:extLst>
              </a:tr>
              <a:tr h="367685">
                <a:tc vMerge="1">
                  <a:txBody>
                    <a:bodyPr/>
                    <a:lstStyle/>
                    <a:p>
                      <a:endParaRPr lang="ja-JP" altLang="en-US" sz="900" dirty="0"/>
                    </a:p>
                  </a:txBody>
                  <a:tcPr marL="45720" marR="45720" anchor="ctr"/>
                </a:tc>
                <a:tc rowSpan="2">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災害支援</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a:solidFill>
                            <a:schemeClr val="tx1">
                              <a:lumMod val="85000"/>
                              <a:lumOff val="15000"/>
                            </a:schemeClr>
                          </a:solidFill>
                          <a:latin typeface="游ゴシック" panose="020B0400000000000000" pitchFamily="50" charset="-128"/>
                          <a:ea typeface="游ゴシック" panose="020B0400000000000000" pitchFamily="50" charset="-128"/>
                        </a:rPr>
                        <a:t>実績</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九州北部豪雨（</a:t>
                      </a:r>
                      <a:r>
                        <a:rPr lang="en-US" altLang="ja-JP" sz="800" b="1" dirty="0">
                          <a:solidFill>
                            <a:schemeClr val="tx1">
                              <a:lumMod val="85000"/>
                              <a:lumOff val="15000"/>
                            </a:schemeClr>
                          </a:solidFill>
                          <a:latin typeface="游ゴシック" panose="020B0400000000000000" pitchFamily="50" charset="-128"/>
                          <a:ea typeface="游ゴシック" panose="020B0400000000000000" pitchFamily="50" charset="-128"/>
                        </a:rPr>
                        <a:t>2017</a:t>
                      </a:r>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年）で</a:t>
                      </a:r>
                      <a:r>
                        <a:rPr lang="en-US" altLang="ja-JP" sz="800" b="1" dirty="0">
                          <a:solidFill>
                            <a:schemeClr val="tx1">
                              <a:lumMod val="85000"/>
                              <a:lumOff val="15000"/>
                            </a:schemeClr>
                          </a:solidFill>
                          <a:latin typeface="游ゴシック" panose="020B0400000000000000" pitchFamily="50" charset="-128"/>
                          <a:ea typeface="游ゴシック" panose="020B0400000000000000" pitchFamily="50" charset="-128"/>
                        </a:rPr>
                        <a:t>PC</a:t>
                      </a:r>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支援、表彰あり</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820593929"/>
                  </a:ext>
                </a:extLst>
              </a:tr>
              <a:tr h="367685">
                <a:tc vMerge="1">
                  <a:txBody>
                    <a:bodyPr/>
                    <a:lstStyle/>
                    <a:p>
                      <a:endParaRPr lang="ja-JP" altLang="en-US" sz="900" dirty="0"/>
                    </a:p>
                  </a:txBody>
                  <a:tcPr marL="45720" marR="45720" anchor="ctr"/>
                </a:tc>
                <a:tc vMerge="1">
                  <a:txBody>
                    <a:bodyPr/>
                    <a:lstStyle/>
                    <a:p>
                      <a:endParaRPr lang="ja-JP" altLang="en-US" sz="900" dirty="0"/>
                    </a:p>
                  </a:txBody>
                  <a:tcPr marL="45720" marR="45720" anchor="ctr"/>
                </a:tc>
                <a:tc>
                  <a:txBody>
                    <a:bodyPr/>
                    <a:lstStyle/>
                    <a:p>
                      <a:r>
                        <a:rPr lang="ja-JP" altLang="en-US" sz="800" b="1">
                          <a:solidFill>
                            <a:schemeClr val="tx1">
                              <a:lumMod val="85000"/>
                              <a:lumOff val="15000"/>
                            </a:schemeClr>
                          </a:solidFill>
                          <a:latin typeface="游ゴシック" panose="020B0400000000000000" pitchFamily="50" charset="-128"/>
                          <a:ea typeface="游ゴシック" panose="020B0400000000000000" pitchFamily="50" charset="-128"/>
                        </a:rPr>
                        <a:t>支援方法</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800" b="1" dirty="0">
                          <a:solidFill>
                            <a:schemeClr val="tx1">
                              <a:lumMod val="85000"/>
                              <a:lumOff val="15000"/>
                            </a:schemeClr>
                          </a:solidFill>
                          <a:latin typeface="游ゴシック" panose="020B0400000000000000" pitchFamily="50" charset="-128"/>
                          <a:ea typeface="游ゴシック" panose="020B0400000000000000" pitchFamily="50" charset="-128"/>
                        </a:rPr>
                        <a:t>PC</a:t>
                      </a:r>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貸与・寄贈、行政・支援団体向けに迅速対応</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265604598"/>
                  </a:ext>
                </a:extLst>
              </a:tr>
              <a:tr h="367685">
                <a:tc vMerge="1">
                  <a:txBody>
                    <a:bodyPr/>
                    <a:lstStyle/>
                    <a:p>
                      <a:endParaRPr lang="ja-JP" altLang="en-US" sz="900" dirty="0"/>
                    </a:p>
                  </a:txBody>
                  <a:tcPr marL="45720" marR="45720" anchor="ctr"/>
                </a:tc>
                <a:tc rowSpan="2">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教育支援</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a:solidFill>
                            <a:schemeClr val="tx1">
                              <a:lumMod val="85000"/>
                              <a:lumOff val="15000"/>
                            </a:schemeClr>
                          </a:solidFill>
                          <a:latin typeface="游ゴシック" panose="020B0400000000000000" pitchFamily="50" charset="-128"/>
                          <a:ea typeface="游ゴシック" panose="020B0400000000000000" pitchFamily="50" charset="-128"/>
                        </a:rPr>
                        <a:t>導入例</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高校に</a:t>
                      </a:r>
                      <a:r>
                        <a:rPr lang="en-US" altLang="ja-JP" sz="800" b="1" dirty="0">
                          <a:solidFill>
                            <a:schemeClr val="tx1">
                              <a:lumMod val="85000"/>
                              <a:lumOff val="15000"/>
                            </a:schemeClr>
                          </a:solidFill>
                          <a:latin typeface="游ゴシック" panose="020B0400000000000000" pitchFamily="50" charset="-128"/>
                          <a:ea typeface="游ゴシック" panose="020B0400000000000000" pitchFamily="50" charset="-128"/>
                        </a:rPr>
                        <a:t>200</a:t>
                      </a:r>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台超のリユース</a:t>
                      </a:r>
                      <a:r>
                        <a:rPr lang="en-US" altLang="ja-JP" sz="800" b="1" dirty="0">
                          <a:solidFill>
                            <a:schemeClr val="tx1">
                              <a:lumMod val="85000"/>
                              <a:lumOff val="15000"/>
                            </a:schemeClr>
                          </a:solidFill>
                          <a:latin typeface="游ゴシック" panose="020B0400000000000000" pitchFamily="50" charset="-128"/>
                          <a:ea typeface="游ゴシック" panose="020B0400000000000000" pitchFamily="50" charset="-128"/>
                        </a:rPr>
                        <a:t>PC</a:t>
                      </a:r>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提供（</a:t>
                      </a:r>
                      <a:r>
                        <a:rPr lang="en-US" altLang="ja-JP" sz="800" b="1" dirty="0">
                          <a:solidFill>
                            <a:schemeClr val="tx1">
                              <a:lumMod val="85000"/>
                              <a:lumOff val="15000"/>
                            </a:schemeClr>
                          </a:solidFill>
                          <a:latin typeface="游ゴシック" panose="020B0400000000000000" pitchFamily="50" charset="-128"/>
                          <a:ea typeface="游ゴシック" panose="020B0400000000000000" pitchFamily="50" charset="-128"/>
                        </a:rPr>
                        <a:t>1/3</a:t>
                      </a:r>
                      <a:r>
                        <a:rPr lang="ja-JP" altLang="en-US" sz="800" b="1" dirty="0">
                          <a:solidFill>
                            <a:schemeClr val="tx1">
                              <a:lumMod val="85000"/>
                              <a:lumOff val="15000"/>
                            </a:schemeClr>
                          </a:solidFill>
                          <a:latin typeface="游ゴシック" panose="020B0400000000000000" pitchFamily="50" charset="-128"/>
                          <a:ea typeface="游ゴシック" panose="020B0400000000000000" pitchFamily="50" charset="-128"/>
                        </a:rPr>
                        <a:t>価格）</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290359882"/>
                  </a:ext>
                </a:extLst>
              </a:tr>
              <a:tr h="367685">
                <a:tc vMerge="1">
                  <a:txBody>
                    <a:bodyPr/>
                    <a:lstStyle/>
                    <a:p>
                      <a:endParaRPr lang="ja-JP" altLang="en-US" sz="900" dirty="0"/>
                    </a:p>
                  </a:txBody>
                  <a:tcPr marL="45720" marR="45720" anchor="ctr"/>
                </a:tc>
                <a:tc vMerge="1">
                  <a:txBody>
                    <a:bodyPr/>
                    <a:lstStyle/>
                    <a:p>
                      <a:endParaRPr lang="ja-JP" altLang="en-US" sz="900"/>
                    </a:p>
                  </a:txBody>
                  <a:tcPr marL="45720" marR="45720" anchor="ctr"/>
                </a:tc>
                <a:tc>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効果</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900" b="1" dirty="0">
                          <a:solidFill>
                            <a:schemeClr val="tx1">
                              <a:lumMod val="85000"/>
                              <a:lumOff val="15000"/>
                            </a:schemeClr>
                          </a:solidFill>
                          <a:latin typeface="游ゴシック" panose="020B0400000000000000" pitchFamily="50" charset="-128"/>
                          <a:ea typeface="游ゴシック" panose="020B0400000000000000" pitchFamily="50" charset="-128"/>
                        </a:rPr>
                        <a:t>IT</a:t>
                      </a:r>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利活用スキル向上、</a:t>
                      </a:r>
                      <a:r>
                        <a:rPr lang="en-US" altLang="ja-JP" sz="900" b="1" dirty="0">
                          <a:solidFill>
                            <a:schemeClr val="tx1">
                              <a:lumMod val="85000"/>
                              <a:lumOff val="15000"/>
                            </a:schemeClr>
                          </a:solidFill>
                          <a:latin typeface="游ゴシック" panose="020B0400000000000000" pitchFamily="50" charset="-128"/>
                          <a:ea typeface="游ゴシック" panose="020B0400000000000000" pitchFamily="50" charset="-128"/>
                        </a:rPr>
                        <a:t>SDGs</a:t>
                      </a:r>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教材化</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66568914"/>
                  </a:ext>
                </a:extLst>
              </a:tr>
              <a:tr h="367685">
                <a:tc vMerge="1">
                  <a:txBody>
                    <a:bodyPr/>
                    <a:lstStyle/>
                    <a:p>
                      <a:endParaRPr lang="ja-JP" altLang="en-US" sz="900" dirty="0"/>
                    </a:p>
                  </a:txBody>
                  <a:tcPr marL="45720" marR="45720" anchor="ctr"/>
                </a:tc>
                <a:tc rowSpan="2">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セキュリティ</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900" b="1">
                          <a:solidFill>
                            <a:schemeClr val="tx1">
                              <a:lumMod val="85000"/>
                              <a:lumOff val="15000"/>
                            </a:schemeClr>
                          </a:solidFill>
                          <a:latin typeface="游ゴシック" panose="020B0400000000000000" pitchFamily="50" charset="-128"/>
                          <a:ea typeface="游ゴシック" panose="020B0400000000000000" pitchFamily="50" charset="-128"/>
                        </a:rPr>
                        <a:t>認証</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ISMS（ISO27001）</a:t>
                      </a:r>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取得済</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93349888"/>
                  </a:ext>
                </a:extLst>
              </a:tr>
              <a:tr h="367685">
                <a:tc vMerge="1">
                  <a:txBody>
                    <a:bodyPr/>
                    <a:lstStyle/>
                    <a:p>
                      <a:endParaRPr lang="ja-JP" altLang="en-US" sz="900" dirty="0"/>
                    </a:p>
                  </a:txBody>
                  <a:tcPr marL="45720" marR="45720" anchor="ctr"/>
                </a:tc>
                <a:tc vMerge="1">
                  <a:txBody>
                    <a:bodyPr/>
                    <a:lstStyle/>
                    <a:p>
                      <a:endParaRPr dirty="0"/>
                    </a:p>
                  </a:txBody>
                  <a:tcPr marL="45720" marR="45720" anchor="ctr"/>
                </a:tc>
                <a:tc>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管理体制</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監視カメラ、入退室管理、データ消去二重チェック</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262306024"/>
                  </a:ext>
                </a:extLst>
              </a:tr>
              <a:tr h="367685">
                <a:tc vMerge="1">
                  <a:txBody>
                    <a:bodyPr/>
                    <a:lstStyle/>
                    <a:p>
                      <a:endParaRPr lang="ja-JP" altLang="en-US" sz="900" dirty="0"/>
                    </a:p>
                  </a:txBody>
                  <a:tcPr marL="45720" marR="45720" anchor="ctr"/>
                </a:tc>
                <a:tc rowSpan="2">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信頼性</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顧客満足度</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en-US" altLang="ja-JP" sz="900" b="1" dirty="0">
                          <a:solidFill>
                            <a:schemeClr val="tx1">
                              <a:lumMod val="85000"/>
                              <a:lumOff val="15000"/>
                            </a:schemeClr>
                          </a:solidFill>
                          <a:latin typeface="游ゴシック" panose="020B0400000000000000" pitchFamily="50" charset="-128"/>
                          <a:ea typeface="游ゴシック" panose="020B0400000000000000" pitchFamily="50" charset="-128"/>
                        </a:rPr>
                        <a:t>99.7%</a:t>
                      </a:r>
                      <a:r>
                        <a:rPr lang="ja-JP"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（推定）</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724263706"/>
                  </a:ext>
                </a:extLst>
              </a:tr>
              <a:tr h="367685">
                <a:tc vMerge="1">
                  <a:txBody>
                    <a:bodyPr/>
                    <a:lstStyle/>
                    <a:p>
                      <a:endParaRPr lang="ja-JP" altLang="en-US" sz="900" dirty="0"/>
                    </a:p>
                  </a:txBody>
                  <a:tcPr marL="45720" marR="45720" anchor="ctr"/>
                </a:tc>
                <a:tc vMerge="1">
                  <a:txBody>
                    <a:bodyPr/>
                    <a:lstStyle/>
                    <a:p>
                      <a:endParaRPr dirty="0"/>
                    </a:p>
                  </a:txBody>
                  <a:tcPr marL="45720" marR="45720" anchor="ctr"/>
                </a:tc>
                <a:tc>
                  <a:txBody>
                    <a:bodyPr/>
                    <a:lstStyle/>
                    <a:p>
                      <a:r>
                        <a:rPr lang="ja-JP" altLang="en-US" sz="900" b="1">
                          <a:solidFill>
                            <a:schemeClr val="tx1">
                              <a:lumMod val="85000"/>
                              <a:lumOff val="15000"/>
                            </a:schemeClr>
                          </a:solidFill>
                          <a:latin typeface="游ゴシック" panose="020B0400000000000000" pitchFamily="50" charset="-128"/>
                          <a:ea typeface="游ゴシック" panose="020B0400000000000000" pitchFamily="50" charset="-128"/>
                        </a:rPr>
                        <a:t>取引先</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r>
                        <a:rPr lang="zh-TW" altLang="en-US" sz="900" b="1" dirty="0">
                          <a:solidFill>
                            <a:schemeClr val="tx1">
                              <a:lumMod val="85000"/>
                              <a:lumOff val="15000"/>
                            </a:schemeClr>
                          </a:solidFill>
                          <a:latin typeface="游ゴシック" panose="020B0400000000000000" pitchFamily="50" charset="-128"/>
                          <a:ea typeface="游ゴシック" panose="020B0400000000000000" pitchFamily="50" charset="-128"/>
                        </a:rPr>
                        <a:t>官公庁、金融機関、大手上場企業多数</a:t>
                      </a:r>
                    </a:p>
                  </a:txBody>
                  <a:tcPr marL="45720" marR="4572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100938555"/>
                  </a:ext>
                </a:extLst>
              </a:tr>
            </a:tbl>
          </a:graphicData>
        </a:graphic>
      </p:graphicFrame>
      <p:sp>
        <p:nvSpPr>
          <p:cNvPr id="6" name="テキスト ボックス 5">
            <a:extLst>
              <a:ext uri="{FF2B5EF4-FFF2-40B4-BE49-F238E27FC236}">
                <a16:creationId xmlns:a16="http://schemas.microsoft.com/office/drawing/2014/main" id="{D385105D-3AB1-11B7-AE1E-C5ECAF510391}"/>
              </a:ext>
            </a:extLst>
          </p:cNvPr>
          <p:cNvSpPr txBox="1"/>
          <p:nvPr/>
        </p:nvSpPr>
        <p:spPr>
          <a:xfrm>
            <a:off x="196334" y="124121"/>
            <a:ext cx="10199370" cy="523220"/>
          </a:xfrm>
          <a:prstGeom prst="rect">
            <a:avLst/>
          </a:prstGeom>
          <a:noFill/>
        </p:spPr>
        <p:txBody>
          <a:bodyPr wrap="square" rtlCol="0">
            <a:spAutoFit/>
          </a:bodyPr>
          <a:lstStyle/>
          <a:p>
            <a:r>
              <a:rPr kumimoji="1" lang="en-US" altLang="ja-JP" sz="2800" b="1" dirty="0">
                <a:solidFill>
                  <a:schemeClr val="tx1">
                    <a:lumMod val="65000"/>
                    <a:lumOff val="35000"/>
                  </a:schemeClr>
                </a:solidFill>
              </a:rPr>
              <a:t>P</a:t>
            </a:r>
            <a:r>
              <a:rPr kumimoji="1" lang="ja-JP" altLang="en-US" sz="2800" b="1" dirty="0">
                <a:solidFill>
                  <a:schemeClr val="tx1">
                    <a:lumMod val="65000"/>
                    <a:lumOff val="35000"/>
                  </a:schemeClr>
                </a:solidFill>
              </a:rPr>
              <a:t>５</a:t>
            </a:r>
            <a:r>
              <a:rPr lang="ja-JP" altLang="en-US" sz="2800" b="1" dirty="0">
                <a:solidFill>
                  <a:schemeClr val="tx1">
                    <a:lumMod val="65000"/>
                    <a:lumOff val="35000"/>
                  </a:schemeClr>
                </a:solidFill>
              </a:rPr>
              <a:t>の顧客との連携する時の基礎資料となるファクトデータ</a:t>
            </a:r>
            <a:endParaRPr kumimoji="1" lang="ja-JP" altLang="en-US" sz="2800" b="1" dirty="0">
              <a:solidFill>
                <a:schemeClr val="tx1">
                  <a:lumMod val="65000"/>
                  <a:lumOff val="35000"/>
                </a:schemeClr>
              </a:solidFill>
            </a:endParaRPr>
          </a:p>
        </p:txBody>
      </p:sp>
    </p:spTree>
    <p:extLst>
      <p:ext uri="{BB962C8B-B14F-4D97-AF65-F5344CB8AC3E}">
        <p14:creationId xmlns:p14="http://schemas.microsoft.com/office/powerpoint/2010/main" val="2385071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AFD60-801C-13D1-74E3-45A2ED78CF60}"/>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7FF0C6C2-11EA-D872-41E3-BDBC6B91006C}"/>
              </a:ext>
            </a:extLst>
          </p:cNvPr>
          <p:cNvPicPr>
            <a:picLocks noChangeAspect="1"/>
          </p:cNvPicPr>
          <p:nvPr/>
        </p:nvPicPr>
        <p:blipFill>
          <a:blip r:embed="rId2"/>
          <a:stretch>
            <a:fillRect/>
          </a:stretch>
        </p:blipFill>
        <p:spPr>
          <a:xfrm>
            <a:off x="1481667" y="1074946"/>
            <a:ext cx="3561477" cy="2022707"/>
          </a:xfrm>
          <a:prstGeom prst="rect">
            <a:avLst/>
          </a:prstGeom>
          <a:ln w="12700">
            <a:solidFill>
              <a:schemeClr val="tx2">
                <a:lumMod val="60000"/>
                <a:lumOff val="40000"/>
              </a:schemeClr>
            </a:solidFill>
          </a:ln>
        </p:spPr>
      </p:pic>
      <p:pic>
        <p:nvPicPr>
          <p:cNvPr id="5" name="図 4">
            <a:extLst>
              <a:ext uri="{FF2B5EF4-FFF2-40B4-BE49-F238E27FC236}">
                <a16:creationId xmlns:a16="http://schemas.microsoft.com/office/drawing/2014/main" id="{5FEF28C5-C64F-67AC-D51D-609EACA6A770}"/>
              </a:ext>
            </a:extLst>
          </p:cNvPr>
          <p:cNvPicPr>
            <a:picLocks noChangeAspect="1"/>
          </p:cNvPicPr>
          <p:nvPr/>
        </p:nvPicPr>
        <p:blipFill>
          <a:blip r:embed="rId3"/>
          <a:stretch>
            <a:fillRect/>
          </a:stretch>
        </p:blipFill>
        <p:spPr>
          <a:xfrm>
            <a:off x="699344" y="3624208"/>
            <a:ext cx="2694680" cy="2022707"/>
          </a:xfrm>
          <a:prstGeom prst="rect">
            <a:avLst/>
          </a:prstGeom>
          <a:ln>
            <a:solidFill>
              <a:schemeClr val="tx2">
                <a:lumMod val="60000"/>
                <a:lumOff val="40000"/>
              </a:schemeClr>
            </a:solidFill>
          </a:ln>
        </p:spPr>
      </p:pic>
      <p:pic>
        <p:nvPicPr>
          <p:cNvPr id="6" name="図 5">
            <a:extLst>
              <a:ext uri="{FF2B5EF4-FFF2-40B4-BE49-F238E27FC236}">
                <a16:creationId xmlns:a16="http://schemas.microsoft.com/office/drawing/2014/main" id="{2812EDF5-30B3-BDCE-82BA-A5765C135B3A}"/>
              </a:ext>
            </a:extLst>
          </p:cNvPr>
          <p:cNvPicPr>
            <a:picLocks noChangeAspect="1"/>
          </p:cNvPicPr>
          <p:nvPr/>
        </p:nvPicPr>
        <p:blipFill>
          <a:blip r:embed="rId4"/>
          <a:stretch>
            <a:fillRect/>
          </a:stretch>
        </p:blipFill>
        <p:spPr>
          <a:xfrm>
            <a:off x="3619831" y="3246120"/>
            <a:ext cx="1579653" cy="1634474"/>
          </a:xfrm>
          <a:prstGeom prst="rect">
            <a:avLst/>
          </a:prstGeom>
          <a:ln w="28575">
            <a:solidFill>
              <a:schemeClr val="bg1">
                <a:lumMod val="75000"/>
              </a:schemeClr>
            </a:solidFill>
          </a:ln>
        </p:spPr>
      </p:pic>
      <p:pic>
        <p:nvPicPr>
          <p:cNvPr id="7" name="図 6">
            <a:extLst>
              <a:ext uri="{FF2B5EF4-FFF2-40B4-BE49-F238E27FC236}">
                <a16:creationId xmlns:a16="http://schemas.microsoft.com/office/drawing/2014/main" id="{923B5565-B800-BD09-A9FD-5A516F71FD16}"/>
              </a:ext>
            </a:extLst>
          </p:cNvPr>
          <p:cNvPicPr>
            <a:picLocks noChangeAspect="1"/>
          </p:cNvPicPr>
          <p:nvPr/>
        </p:nvPicPr>
        <p:blipFill>
          <a:blip r:embed="rId5"/>
          <a:stretch>
            <a:fillRect/>
          </a:stretch>
        </p:blipFill>
        <p:spPr>
          <a:xfrm>
            <a:off x="4340433" y="4154658"/>
            <a:ext cx="1755567" cy="1748806"/>
          </a:xfrm>
          <a:prstGeom prst="rect">
            <a:avLst/>
          </a:prstGeom>
          <a:ln w="28575">
            <a:solidFill>
              <a:schemeClr val="bg1">
                <a:lumMod val="75000"/>
              </a:schemeClr>
            </a:solidFill>
          </a:ln>
        </p:spPr>
      </p:pic>
      <p:sp>
        <p:nvSpPr>
          <p:cNvPr id="8" name="テキスト ボックス 7">
            <a:extLst>
              <a:ext uri="{FF2B5EF4-FFF2-40B4-BE49-F238E27FC236}">
                <a16:creationId xmlns:a16="http://schemas.microsoft.com/office/drawing/2014/main" id="{908FEE25-735D-F0D5-5F70-EEAB915F5306}"/>
              </a:ext>
            </a:extLst>
          </p:cNvPr>
          <p:cNvSpPr txBox="1"/>
          <p:nvPr/>
        </p:nvSpPr>
        <p:spPr>
          <a:xfrm>
            <a:off x="196334" y="124121"/>
            <a:ext cx="11526274" cy="523220"/>
          </a:xfrm>
          <a:prstGeom prst="rect">
            <a:avLst/>
          </a:prstGeom>
          <a:noFill/>
        </p:spPr>
        <p:txBody>
          <a:bodyPr wrap="square" rtlCol="0">
            <a:spAutoFit/>
          </a:bodyPr>
          <a:lstStyle/>
          <a:p>
            <a:r>
              <a:rPr lang="ja-JP" altLang="en-US" sz="2800" b="1" dirty="0">
                <a:solidFill>
                  <a:schemeClr val="tx1">
                    <a:lumMod val="65000"/>
                    <a:lumOff val="35000"/>
                  </a:schemeClr>
                </a:solidFill>
              </a:rPr>
              <a:t>アプローチツールとして情報を活用し、事業連携と発展を目指す</a:t>
            </a:r>
            <a:endParaRPr kumimoji="1" lang="ja-JP" altLang="en-US" sz="2800" b="1" dirty="0">
              <a:solidFill>
                <a:schemeClr val="tx1">
                  <a:lumMod val="65000"/>
                  <a:lumOff val="35000"/>
                </a:schemeClr>
              </a:solidFill>
            </a:endParaRPr>
          </a:p>
        </p:txBody>
      </p:sp>
      <p:graphicFrame>
        <p:nvGraphicFramePr>
          <p:cNvPr id="9" name="表 8">
            <a:extLst>
              <a:ext uri="{FF2B5EF4-FFF2-40B4-BE49-F238E27FC236}">
                <a16:creationId xmlns:a16="http://schemas.microsoft.com/office/drawing/2014/main" id="{8CAD9C92-B59B-849A-5D05-CDCCA8ED7814}"/>
              </a:ext>
            </a:extLst>
          </p:cNvPr>
          <p:cNvGraphicFramePr>
            <a:graphicFrameLocks noGrp="1"/>
          </p:cNvGraphicFramePr>
          <p:nvPr/>
        </p:nvGraphicFramePr>
        <p:xfrm>
          <a:off x="6455119" y="1173831"/>
          <a:ext cx="5130982" cy="3376482"/>
        </p:xfrm>
        <a:graphic>
          <a:graphicData uri="http://schemas.openxmlformats.org/drawingml/2006/table">
            <a:tbl>
              <a:tblPr>
                <a:tableStyleId>{5940675A-B579-460E-94D1-54222C63F5DA}</a:tableStyleId>
              </a:tblPr>
              <a:tblGrid>
                <a:gridCol w="711859">
                  <a:extLst>
                    <a:ext uri="{9D8B030D-6E8A-4147-A177-3AD203B41FA5}">
                      <a16:colId xmlns:a16="http://schemas.microsoft.com/office/drawing/2014/main" val="1362841607"/>
                    </a:ext>
                  </a:extLst>
                </a:gridCol>
                <a:gridCol w="1197159">
                  <a:extLst>
                    <a:ext uri="{9D8B030D-6E8A-4147-A177-3AD203B41FA5}">
                      <a16:colId xmlns:a16="http://schemas.microsoft.com/office/drawing/2014/main" val="754027025"/>
                    </a:ext>
                  </a:extLst>
                </a:gridCol>
                <a:gridCol w="3221964">
                  <a:extLst>
                    <a:ext uri="{9D8B030D-6E8A-4147-A177-3AD203B41FA5}">
                      <a16:colId xmlns:a16="http://schemas.microsoft.com/office/drawing/2014/main" val="1090399885"/>
                    </a:ext>
                  </a:extLst>
                </a:gridCol>
              </a:tblGrid>
              <a:tr h="400746">
                <a:tc>
                  <a:txBody>
                    <a:bodyPr/>
                    <a:lstStyle/>
                    <a:p>
                      <a:r>
                        <a:rPr lang="ja-JP" altLang="en-US" sz="1100" dirty="0">
                          <a:latin typeface="游明朝 Demibold" panose="02020600000000000000" pitchFamily="18" charset="-128"/>
                          <a:ea typeface="游明朝 Demibold" panose="02020600000000000000" pitchFamily="18" charset="-128"/>
                        </a:rPr>
                        <a:t>企業名</a:t>
                      </a:r>
                    </a:p>
                  </a:txBody>
                  <a:tcPr marL="45720" marR="45720" anchor="ctr"/>
                </a:tc>
                <a:tc>
                  <a:txBody>
                    <a:bodyPr/>
                    <a:lstStyle/>
                    <a:p>
                      <a:r>
                        <a:rPr lang="ja-JP" altLang="en-US" sz="1100" dirty="0">
                          <a:latin typeface="游明朝 Demibold" panose="02020600000000000000" pitchFamily="18" charset="-128"/>
                          <a:ea typeface="游明朝 Demibold" panose="02020600000000000000" pitchFamily="18" charset="-128"/>
                        </a:rPr>
                        <a:t>人権方針の注力点</a:t>
                      </a:r>
                    </a:p>
                  </a:txBody>
                  <a:tcPr marL="45720" marR="45720" anchor="ctr"/>
                </a:tc>
                <a:tc>
                  <a:txBody>
                    <a:bodyPr/>
                    <a:lstStyle/>
                    <a:p>
                      <a:r>
                        <a:rPr lang="ja-JP" altLang="en-US" sz="1100" dirty="0">
                          <a:latin typeface="游明朝 Demibold" panose="02020600000000000000" pitchFamily="18" charset="-128"/>
                          <a:ea typeface="游明朝 Demibold" panose="02020600000000000000" pitchFamily="18" charset="-128"/>
                        </a:rPr>
                        <a:t>協力・支援の取り組み</a:t>
                      </a:r>
                    </a:p>
                  </a:txBody>
                  <a:tcPr marL="45720" marR="45720" anchor="ctr"/>
                </a:tc>
                <a:extLst>
                  <a:ext uri="{0D108BD9-81ED-4DB2-BD59-A6C34878D82A}">
                    <a16:rowId xmlns:a16="http://schemas.microsoft.com/office/drawing/2014/main" val="4040909154"/>
                  </a:ext>
                </a:extLst>
              </a:tr>
              <a:tr h="1349562">
                <a:tc>
                  <a:txBody>
                    <a:bodyPr/>
                    <a:lstStyle/>
                    <a:p>
                      <a:r>
                        <a:rPr lang="ja-JP" altLang="en-US" sz="1100" dirty="0">
                          <a:latin typeface="游明朝 Demibold" panose="02020600000000000000" pitchFamily="18" charset="-128"/>
                          <a:ea typeface="游明朝 Demibold" panose="02020600000000000000" pitchFamily="18" charset="-128"/>
                        </a:rPr>
                        <a:t>第一生命</a:t>
                      </a:r>
                    </a:p>
                  </a:txBody>
                  <a:tcPr marL="45720" marR="45720" anchor="ctr"/>
                </a:tc>
                <a:tc>
                  <a:txBody>
                    <a:bodyPr/>
                    <a:lstStyle/>
                    <a:p>
                      <a:r>
                        <a:rPr lang="en-US" altLang="ja-JP" sz="1100" dirty="0">
                          <a:latin typeface="游明朝 Demibold" panose="02020600000000000000" pitchFamily="18" charset="-128"/>
                          <a:ea typeface="游明朝 Demibold" panose="02020600000000000000" pitchFamily="18" charset="-128"/>
                        </a:rPr>
                        <a:t>ESG</a:t>
                      </a:r>
                      <a:r>
                        <a:rPr lang="ja-JP" altLang="en-US" sz="1100" dirty="0">
                          <a:latin typeface="游明朝 Demibold" panose="02020600000000000000" pitchFamily="18" charset="-128"/>
                          <a:ea typeface="游明朝 Demibold" panose="02020600000000000000" pitchFamily="18" charset="-128"/>
                        </a:rPr>
                        <a:t>投資視点と人権啓発委員会の二重体制による包括的な人権保護の推進</a:t>
                      </a:r>
                    </a:p>
                  </a:txBody>
                  <a:tcPr marL="45720" marR="45720" anchor="ctr"/>
                </a:tc>
                <a:tc>
                  <a:txBody>
                    <a:bodyPr/>
                    <a:lstStyle/>
                    <a:p>
                      <a:r>
                        <a:rPr lang="en-US" altLang="ja-JP" sz="1100" dirty="0">
                          <a:latin typeface="游明朝 Demibold" panose="02020600000000000000" pitchFamily="18" charset="-128"/>
                          <a:ea typeface="游明朝 Demibold" panose="02020600000000000000" pitchFamily="18" charset="-128"/>
                        </a:rPr>
                        <a:t>IT</a:t>
                      </a:r>
                      <a:r>
                        <a:rPr lang="ja-JP" altLang="en-US" sz="1100" dirty="0">
                          <a:latin typeface="游明朝 Demibold" panose="02020600000000000000" pitchFamily="18" charset="-128"/>
                          <a:ea typeface="游明朝 Demibold" panose="02020600000000000000" pitchFamily="18" charset="-128"/>
                        </a:rPr>
                        <a:t>機器の資源循環活動を通じて、</a:t>
                      </a:r>
                      <a:r>
                        <a:rPr lang="en-US" altLang="ja-JP" sz="1100" dirty="0">
                          <a:latin typeface="游明朝 Demibold" panose="02020600000000000000" pitchFamily="18" charset="-128"/>
                          <a:ea typeface="游明朝 Demibold" panose="02020600000000000000" pitchFamily="18" charset="-128"/>
                        </a:rPr>
                        <a:t>ESG</a:t>
                      </a:r>
                      <a:r>
                        <a:rPr lang="ja-JP" altLang="en-US" sz="1100" dirty="0">
                          <a:latin typeface="游明朝 Demibold" panose="02020600000000000000" pitchFamily="18" charset="-128"/>
                          <a:ea typeface="游明朝 Demibold" panose="02020600000000000000" pitchFamily="18" charset="-128"/>
                        </a:rPr>
                        <a:t>投資判断の指標となる環境負荷低減の取り組みをご報告します。また、人権啓発委員会と連携し、社内のデジタルデバイド解消に向けた再生</a:t>
                      </a:r>
                      <a:r>
                        <a:rPr lang="en-US" altLang="ja-JP" sz="1100" dirty="0">
                          <a:latin typeface="游明朝 Demibold" panose="02020600000000000000" pitchFamily="18" charset="-128"/>
                          <a:ea typeface="游明朝 Demibold" panose="02020600000000000000" pitchFamily="18" charset="-128"/>
                        </a:rPr>
                        <a:t>IT</a:t>
                      </a:r>
                      <a:r>
                        <a:rPr lang="ja-JP" altLang="en-US" sz="1100" dirty="0">
                          <a:latin typeface="游明朝 Demibold" panose="02020600000000000000" pitchFamily="18" charset="-128"/>
                          <a:ea typeface="游明朝 Demibold" panose="02020600000000000000" pitchFamily="18" charset="-128"/>
                        </a:rPr>
                        <a:t>機器の活用方法をご提案します。</a:t>
                      </a:r>
                      <a:endParaRPr lang="en-US" altLang="ja-JP" sz="1100" dirty="0">
                        <a:latin typeface="游明朝 Demibold" panose="02020600000000000000" pitchFamily="18" charset="-128"/>
                        <a:ea typeface="游明朝 Demibold" panose="02020600000000000000" pitchFamily="18" charset="-128"/>
                      </a:endParaRPr>
                    </a:p>
                    <a:p>
                      <a:endParaRPr lang="ja-JP" altLang="en-US" sz="1100" dirty="0">
                        <a:latin typeface="游明朝 Demibold" panose="02020600000000000000" pitchFamily="18" charset="-128"/>
                        <a:ea typeface="游明朝 Demibold" panose="02020600000000000000" pitchFamily="18" charset="-128"/>
                      </a:endParaRPr>
                    </a:p>
                  </a:txBody>
                  <a:tcPr marL="45720" marR="45720" anchor="ctr"/>
                </a:tc>
                <a:extLst>
                  <a:ext uri="{0D108BD9-81ED-4DB2-BD59-A6C34878D82A}">
                    <a16:rowId xmlns:a16="http://schemas.microsoft.com/office/drawing/2014/main" val="736529424"/>
                  </a:ext>
                </a:extLst>
              </a:tr>
              <a:tr h="1514199">
                <a:tc>
                  <a:txBody>
                    <a:bodyPr/>
                    <a:lstStyle/>
                    <a:p>
                      <a:r>
                        <a:rPr lang="ja-JP" altLang="en-US" sz="1100" dirty="0">
                          <a:latin typeface="游明朝 Demibold" panose="02020600000000000000" pitchFamily="18" charset="-128"/>
                          <a:ea typeface="游明朝 Demibold" panose="02020600000000000000" pitchFamily="18" charset="-128"/>
                        </a:rPr>
                        <a:t>東芝</a:t>
                      </a:r>
                      <a:endParaRPr lang="en-US" altLang="ja-JP" sz="1100" dirty="0">
                        <a:latin typeface="游明朝 Demibold" panose="02020600000000000000" pitchFamily="18" charset="-128"/>
                        <a:ea typeface="游明朝 Demibold" panose="02020600000000000000" pitchFamily="18" charset="-128"/>
                      </a:endParaRPr>
                    </a:p>
                    <a:p>
                      <a:endParaRPr lang="en-US" altLang="ja-JP" sz="1100" dirty="0">
                        <a:latin typeface="游明朝 Demibold" panose="02020600000000000000" pitchFamily="18" charset="-128"/>
                        <a:ea typeface="游明朝 Demibold" panose="02020600000000000000" pitchFamily="18" charset="-128"/>
                      </a:endParaRPr>
                    </a:p>
                    <a:p>
                      <a:endParaRPr lang="ja-JP" altLang="en-US" sz="1100" dirty="0">
                        <a:latin typeface="游明朝 Demibold" panose="02020600000000000000" pitchFamily="18" charset="-128"/>
                        <a:ea typeface="游明朝 Demibold" panose="02020600000000000000" pitchFamily="18" charset="-128"/>
                      </a:endParaRPr>
                    </a:p>
                  </a:txBody>
                  <a:tcPr marL="45720" marR="45720" anchor="ctr"/>
                </a:tc>
                <a:tc>
                  <a:txBody>
                    <a:bodyPr/>
                    <a:lstStyle/>
                    <a:p>
                      <a:r>
                        <a:rPr lang="en-US" altLang="ja-JP" sz="1100" dirty="0">
                          <a:latin typeface="游明朝 Demibold" panose="02020600000000000000" pitchFamily="18" charset="-128"/>
                          <a:ea typeface="游明朝 Demibold" panose="02020600000000000000" pitchFamily="18" charset="-128"/>
                        </a:rPr>
                        <a:t>10</a:t>
                      </a:r>
                      <a:r>
                        <a:rPr lang="ja-JP" altLang="en-US" sz="1100" dirty="0">
                          <a:latin typeface="游明朝 Demibold" panose="02020600000000000000" pitchFamily="18" charset="-128"/>
                          <a:ea typeface="游明朝 Demibold" panose="02020600000000000000" pitchFamily="18" charset="-128"/>
                        </a:rPr>
                        <a:t>項目の重要人権課題を設定し、</a:t>
                      </a:r>
                      <a:r>
                        <a:rPr lang="en-US" altLang="ja-JP" sz="1100" dirty="0">
                          <a:latin typeface="游明朝 Demibold" panose="02020600000000000000" pitchFamily="18" charset="-128"/>
                          <a:ea typeface="游明朝 Demibold" panose="02020600000000000000" pitchFamily="18" charset="-128"/>
                        </a:rPr>
                        <a:t>AI</a:t>
                      </a:r>
                      <a:r>
                        <a:rPr lang="ja-JP" altLang="en-US" sz="1100" dirty="0">
                          <a:latin typeface="游明朝 Demibold" panose="02020600000000000000" pitchFamily="18" charset="-128"/>
                          <a:ea typeface="游明朝 Demibold" panose="02020600000000000000" pitchFamily="18" charset="-128"/>
                        </a:rPr>
                        <a:t>・テクノロジーの人権影響に配慮</a:t>
                      </a:r>
                      <a:endParaRPr lang="en-US" altLang="ja-JP" sz="1100" dirty="0">
                        <a:latin typeface="游明朝 Demibold" panose="02020600000000000000" pitchFamily="18" charset="-128"/>
                        <a:ea typeface="游明朝 Demibold" panose="02020600000000000000" pitchFamily="18" charset="-128"/>
                      </a:endParaRPr>
                    </a:p>
                    <a:p>
                      <a:endParaRPr lang="en-US" altLang="ja-JP" sz="1100" dirty="0">
                        <a:latin typeface="游明朝 Demibold" panose="02020600000000000000" pitchFamily="18" charset="-128"/>
                        <a:ea typeface="游明朝 Demibold" panose="02020600000000000000" pitchFamily="18" charset="-128"/>
                      </a:endParaRPr>
                    </a:p>
                    <a:p>
                      <a:endParaRPr lang="ja-JP" altLang="en-US" sz="1100" dirty="0">
                        <a:latin typeface="游明朝 Demibold" panose="02020600000000000000" pitchFamily="18" charset="-128"/>
                        <a:ea typeface="游明朝 Demibold" panose="02020600000000000000" pitchFamily="18" charset="-128"/>
                      </a:endParaRPr>
                    </a:p>
                  </a:txBody>
                  <a:tcPr marL="45720" marR="45720" anchor="ctr"/>
                </a:tc>
                <a:tc>
                  <a:txBody>
                    <a:bodyPr/>
                    <a:lstStyle/>
                    <a:p>
                      <a:r>
                        <a:rPr lang="ja-JP" altLang="en-US" sz="1100" dirty="0">
                          <a:latin typeface="游明朝 Demibold" panose="02020600000000000000" pitchFamily="18" charset="-128"/>
                          <a:ea typeface="游明朝 Demibold" panose="02020600000000000000" pitchFamily="18" charset="-128"/>
                        </a:rPr>
                        <a:t>重点課題として掲げる環境・気候変動問題への対応として、</a:t>
                      </a:r>
                      <a:r>
                        <a:rPr lang="en-US" altLang="ja-JP" sz="1100" dirty="0">
                          <a:latin typeface="游明朝 Demibold" panose="02020600000000000000" pitchFamily="18" charset="-128"/>
                          <a:ea typeface="游明朝 Demibold" panose="02020600000000000000" pitchFamily="18" charset="-128"/>
                        </a:rPr>
                        <a:t>IT</a:t>
                      </a:r>
                      <a:r>
                        <a:rPr lang="ja-JP" altLang="en-US" sz="1100" dirty="0">
                          <a:latin typeface="游明朝 Demibold" panose="02020600000000000000" pitchFamily="18" charset="-128"/>
                          <a:ea typeface="游明朝 Demibold" panose="02020600000000000000" pitchFamily="18" charset="-128"/>
                        </a:rPr>
                        <a:t>機器のライフサイクル管理を通じた環境負荷低減の成果をご報告します。特に先端技術企業として重視されている</a:t>
                      </a:r>
                      <a:r>
                        <a:rPr lang="en-US" altLang="ja-JP" sz="1100" dirty="0">
                          <a:latin typeface="游明朝 Demibold" panose="02020600000000000000" pitchFamily="18" charset="-128"/>
                          <a:ea typeface="游明朝 Demibold" panose="02020600000000000000" pitchFamily="18" charset="-128"/>
                        </a:rPr>
                        <a:t>AI</a:t>
                      </a:r>
                      <a:r>
                        <a:rPr lang="ja-JP" altLang="en-US" sz="1100" dirty="0">
                          <a:latin typeface="游明朝 Demibold" panose="02020600000000000000" pitchFamily="18" charset="-128"/>
                          <a:ea typeface="游明朝 Demibold" panose="02020600000000000000" pitchFamily="18" charset="-128"/>
                        </a:rPr>
                        <a:t>・テクノロジーの人権配慮の観点から、再生</a:t>
                      </a:r>
                      <a:r>
                        <a:rPr lang="en-US" altLang="ja-JP" sz="1100" dirty="0">
                          <a:latin typeface="游明朝 Demibold" panose="02020600000000000000" pitchFamily="18" charset="-128"/>
                          <a:ea typeface="游明朝 Demibold" panose="02020600000000000000" pitchFamily="18" charset="-128"/>
                        </a:rPr>
                        <a:t>IT</a:t>
                      </a:r>
                      <a:r>
                        <a:rPr lang="ja-JP" altLang="en-US" sz="1100" dirty="0">
                          <a:latin typeface="游明朝 Demibold" panose="02020600000000000000" pitchFamily="18" charset="-128"/>
                          <a:ea typeface="游明朝 Demibold" panose="02020600000000000000" pitchFamily="18" charset="-128"/>
                        </a:rPr>
                        <a:t>機器を活用した技術アクセス機会の公平な提供についてご提案させていただきます。</a:t>
                      </a:r>
                      <a:endParaRPr lang="en-US" altLang="ja-JP" sz="1100" dirty="0">
                        <a:latin typeface="游明朝 Demibold" panose="02020600000000000000" pitchFamily="18" charset="-128"/>
                        <a:ea typeface="游明朝 Demibold" panose="02020600000000000000" pitchFamily="18" charset="-128"/>
                      </a:endParaRPr>
                    </a:p>
                    <a:p>
                      <a:endParaRPr lang="en-US" altLang="ja-JP" sz="1100" dirty="0">
                        <a:latin typeface="游明朝 Demibold" panose="02020600000000000000" pitchFamily="18" charset="-128"/>
                        <a:ea typeface="游明朝 Demibold" panose="02020600000000000000" pitchFamily="18" charset="-128"/>
                      </a:endParaRPr>
                    </a:p>
                    <a:p>
                      <a:endParaRPr lang="ja-JP" altLang="en-US" sz="1100" dirty="0">
                        <a:latin typeface="游明朝 Demibold" panose="02020600000000000000" pitchFamily="18" charset="-128"/>
                        <a:ea typeface="游明朝 Demibold" panose="02020600000000000000" pitchFamily="18" charset="-128"/>
                      </a:endParaRPr>
                    </a:p>
                  </a:txBody>
                  <a:tcPr marL="45720" marR="45720" anchor="ctr"/>
                </a:tc>
                <a:extLst>
                  <a:ext uri="{0D108BD9-81ED-4DB2-BD59-A6C34878D82A}">
                    <a16:rowId xmlns:a16="http://schemas.microsoft.com/office/drawing/2014/main" val="2410011624"/>
                  </a:ext>
                </a:extLst>
              </a:tr>
            </a:tbl>
          </a:graphicData>
        </a:graphic>
      </p:graphicFrame>
      <p:pic>
        <p:nvPicPr>
          <p:cNvPr id="10" name="図 9">
            <a:extLst>
              <a:ext uri="{FF2B5EF4-FFF2-40B4-BE49-F238E27FC236}">
                <a16:creationId xmlns:a16="http://schemas.microsoft.com/office/drawing/2014/main" id="{955EDB6D-308B-6C03-3542-F974DDF2F831}"/>
              </a:ext>
            </a:extLst>
          </p:cNvPr>
          <p:cNvPicPr>
            <a:picLocks noChangeAspect="1"/>
          </p:cNvPicPr>
          <p:nvPr/>
        </p:nvPicPr>
        <p:blipFill>
          <a:blip r:embed="rId6"/>
          <a:stretch>
            <a:fillRect/>
          </a:stretch>
        </p:blipFill>
        <p:spPr>
          <a:xfrm>
            <a:off x="6305829" y="4414698"/>
            <a:ext cx="5361915" cy="271230"/>
          </a:xfrm>
          <a:prstGeom prst="rect">
            <a:avLst/>
          </a:prstGeom>
          <a:solidFill>
            <a:schemeClr val="bg1"/>
          </a:solidFill>
        </p:spPr>
      </p:pic>
      <p:pic>
        <p:nvPicPr>
          <p:cNvPr id="11" name="図 10">
            <a:extLst>
              <a:ext uri="{FF2B5EF4-FFF2-40B4-BE49-F238E27FC236}">
                <a16:creationId xmlns:a16="http://schemas.microsoft.com/office/drawing/2014/main" id="{2472B0B8-21CE-7A87-77E2-00DE3420706E}"/>
              </a:ext>
            </a:extLst>
          </p:cNvPr>
          <p:cNvPicPr>
            <a:picLocks noChangeAspect="1"/>
          </p:cNvPicPr>
          <p:nvPr/>
        </p:nvPicPr>
        <p:blipFill>
          <a:blip r:embed="rId7"/>
          <a:stretch>
            <a:fillRect/>
          </a:stretch>
        </p:blipFill>
        <p:spPr>
          <a:xfrm>
            <a:off x="9326101" y="4546236"/>
            <a:ext cx="2700762" cy="1719221"/>
          </a:xfrm>
          <a:prstGeom prst="rect">
            <a:avLst/>
          </a:prstGeom>
        </p:spPr>
      </p:pic>
    </p:spTree>
    <p:extLst>
      <p:ext uri="{BB962C8B-B14F-4D97-AF65-F5344CB8AC3E}">
        <p14:creationId xmlns:p14="http://schemas.microsoft.com/office/powerpoint/2010/main" val="3663285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C60C6-49B4-9564-2281-B303987D5508}"/>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25587365-0BDE-0735-D643-FD91DF028B38}"/>
              </a:ext>
            </a:extLst>
          </p:cNvPr>
          <p:cNvGrpSpPr/>
          <p:nvPr/>
        </p:nvGrpSpPr>
        <p:grpSpPr>
          <a:xfrm>
            <a:off x="1747212" y="1647905"/>
            <a:ext cx="8257731" cy="415433"/>
            <a:chOff x="914400" y="2144887"/>
            <a:chExt cx="10363200" cy="415433"/>
          </a:xfr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p:grpSpPr>
        <p:sp>
          <p:nvSpPr>
            <p:cNvPr id="3" name="四角形: 角を丸くする 2">
              <a:extLst>
                <a:ext uri="{FF2B5EF4-FFF2-40B4-BE49-F238E27FC236}">
                  <a16:creationId xmlns:a16="http://schemas.microsoft.com/office/drawing/2014/main" id="{4341AC28-00F8-2929-3E6A-D06EA28EC12E}"/>
                </a:ext>
              </a:extLst>
            </p:cNvPr>
            <p:cNvSpPr/>
            <p:nvPr/>
          </p:nvSpPr>
          <p:spPr>
            <a:xfrm>
              <a:off x="914400" y="2144889"/>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2025</a:t>
              </a:r>
              <a:endParaRPr kumimoji="1" lang="ja-JP" altLang="en-US" b="1" dirty="0"/>
            </a:p>
          </p:txBody>
        </p:sp>
        <p:sp>
          <p:nvSpPr>
            <p:cNvPr id="4" name="四角形: 角を丸くする 3">
              <a:extLst>
                <a:ext uri="{FF2B5EF4-FFF2-40B4-BE49-F238E27FC236}">
                  <a16:creationId xmlns:a16="http://schemas.microsoft.com/office/drawing/2014/main" id="{CAEC4C72-2B06-5426-FD6C-38CE261CFABC}"/>
                </a:ext>
              </a:extLst>
            </p:cNvPr>
            <p:cNvSpPr/>
            <p:nvPr/>
          </p:nvSpPr>
          <p:spPr>
            <a:xfrm>
              <a:off x="5394960" y="2144888"/>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a:t>
              </a:r>
              <a:r>
                <a:rPr lang="en-US" altLang="ja-JP" b="1" dirty="0"/>
                <a:t>6</a:t>
              </a:r>
              <a:endParaRPr kumimoji="1" lang="ja-JP" altLang="en-US" b="1" dirty="0"/>
            </a:p>
          </p:txBody>
        </p:sp>
        <p:sp>
          <p:nvSpPr>
            <p:cNvPr id="5" name="四角形: 角を丸くする 4">
              <a:extLst>
                <a:ext uri="{FF2B5EF4-FFF2-40B4-BE49-F238E27FC236}">
                  <a16:creationId xmlns:a16="http://schemas.microsoft.com/office/drawing/2014/main" id="{AC58B57E-37CF-9AF5-A800-C26867BE6387}"/>
                </a:ext>
              </a:extLst>
            </p:cNvPr>
            <p:cNvSpPr/>
            <p:nvPr/>
          </p:nvSpPr>
          <p:spPr>
            <a:xfrm>
              <a:off x="9875520" y="2144887"/>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2027</a:t>
              </a:r>
              <a:endParaRPr kumimoji="1" lang="ja-JP" altLang="en-US" b="1" dirty="0"/>
            </a:p>
          </p:txBody>
        </p:sp>
      </p:grpSp>
      <p:sp>
        <p:nvSpPr>
          <p:cNvPr id="6" name="テキスト ボックス 5">
            <a:extLst>
              <a:ext uri="{FF2B5EF4-FFF2-40B4-BE49-F238E27FC236}">
                <a16:creationId xmlns:a16="http://schemas.microsoft.com/office/drawing/2014/main" id="{C2081777-6CD7-935D-B1A8-E3B115E2633B}"/>
              </a:ext>
            </a:extLst>
          </p:cNvPr>
          <p:cNvSpPr txBox="1"/>
          <p:nvPr/>
        </p:nvSpPr>
        <p:spPr>
          <a:xfrm>
            <a:off x="1998688" y="4070071"/>
            <a:ext cx="9736582" cy="369332"/>
          </a:xfrm>
          <a:prstGeom prst="rect">
            <a:avLst/>
          </a:prstGeom>
          <a:noFill/>
        </p:spPr>
        <p:txBody>
          <a:bodyPr wrap="square" rtlCol="0">
            <a:spAutoFit/>
          </a:bodyPr>
          <a:lstStyle/>
          <a:p>
            <a:r>
              <a:rPr lang="ja-JP" altLang="en-US" b="1" dirty="0">
                <a:solidFill>
                  <a:schemeClr val="tx1">
                    <a:lumMod val="65000"/>
                    <a:lumOff val="35000"/>
                  </a:schemeClr>
                </a:solidFill>
                <a:latin typeface="+mn-ea"/>
              </a:rPr>
              <a:t>雇用保険法ほか育成系制度</a:t>
            </a:r>
            <a:r>
              <a:rPr kumimoji="1" lang="ja-JP" altLang="en-US" b="1" dirty="0">
                <a:solidFill>
                  <a:schemeClr val="tx1">
                    <a:lumMod val="65000"/>
                    <a:lumOff val="35000"/>
                  </a:schemeClr>
                </a:solidFill>
                <a:latin typeface="+mn-ea"/>
              </a:rPr>
              <a:t>　　 　　　障害者雇用促進法改正　　　</a:t>
            </a:r>
            <a:r>
              <a:rPr kumimoji="1" lang="en-US" altLang="ja-JP" b="1" dirty="0">
                <a:solidFill>
                  <a:schemeClr val="tx1">
                    <a:lumMod val="65000"/>
                    <a:lumOff val="35000"/>
                  </a:schemeClr>
                </a:solidFill>
                <a:latin typeface="+mn-ea"/>
              </a:rPr>
              <a:t>ISSB</a:t>
            </a:r>
            <a:r>
              <a:rPr lang="ja-JP" altLang="en-US" b="1" dirty="0">
                <a:solidFill>
                  <a:schemeClr val="tx1">
                    <a:lumMod val="65000"/>
                    <a:lumOff val="35000"/>
                  </a:schemeClr>
                </a:solidFill>
                <a:latin typeface="+mn-ea"/>
              </a:rPr>
              <a:t>等</a:t>
            </a:r>
            <a:r>
              <a:rPr kumimoji="1" lang="ja-JP" altLang="en-US" b="1" dirty="0">
                <a:solidFill>
                  <a:schemeClr val="tx1">
                    <a:lumMod val="65000"/>
                    <a:lumOff val="35000"/>
                  </a:schemeClr>
                </a:solidFill>
                <a:latin typeface="+mn-ea"/>
              </a:rPr>
              <a:t>環境</a:t>
            </a:r>
            <a:r>
              <a:rPr lang="ja-JP" altLang="en-US" b="1" dirty="0">
                <a:solidFill>
                  <a:schemeClr val="tx1">
                    <a:lumMod val="65000"/>
                    <a:lumOff val="35000"/>
                  </a:schemeClr>
                </a:solidFill>
                <a:latin typeface="+mn-ea"/>
              </a:rPr>
              <a:t>系</a:t>
            </a:r>
            <a:r>
              <a:rPr kumimoji="1" lang="ja-JP" altLang="en-US" b="1" dirty="0">
                <a:solidFill>
                  <a:schemeClr val="tx1">
                    <a:lumMod val="65000"/>
                    <a:lumOff val="35000"/>
                  </a:schemeClr>
                </a:solidFill>
                <a:latin typeface="+mn-ea"/>
              </a:rPr>
              <a:t>指標の発効</a:t>
            </a:r>
          </a:p>
        </p:txBody>
      </p:sp>
      <p:sp>
        <p:nvSpPr>
          <p:cNvPr id="7" name="テキスト ボックス 6">
            <a:extLst>
              <a:ext uri="{FF2B5EF4-FFF2-40B4-BE49-F238E27FC236}">
                <a16:creationId xmlns:a16="http://schemas.microsoft.com/office/drawing/2014/main" id="{D532C8D0-2689-9C02-4259-BAC551EEA98C}"/>
              </a:ext>
            </a:extLst>
          </p:cNvPr>
          <p:cNvSpPr txBox="1"/>
          <p:nvPr/>
        </p:nvSpPr>
        <p:spPr>
          <a:xfrm>
            <a:off x="1998687" y="4465282"/>
            <a:ext cx="9904692" cy="369332"/>
          </a:xfrm>
          <a:prstGeom prst="rect">
            <a:avLst/>
          </a:prstGeom>
          <a:noFill/>
        </p:spPr>
        <p:txBody>
          <a:bodyPr wrap="square" rtlCol="0">
            <a:spAutoFit/>
          </a:bodyPr>
          <a:lstStyle/>
          <a:p>
            <a:r>
              <a:rPr lang="ja-JP" altLang="en-US" b="1" dirty="0">
                <a:solidFill>
                  <a:schemeClr val="tx1">
                    <a:lumMod val="65000"/>
                    <a:lumOff val="35000"/>
                  </a:schemeClr>
                </a:solidFill>
                <a:latin typeface="+mn-ea"/>
              </a:rPr>
              <a:t>育児介護関連　健康経営の充実</a:t>
            </a:r>
            <a:r>
              <a:rPr kumimoji="1" lang="ja-JP" altLang="en-US" b="1" dirty="0">
                <a:solidFill>
                  <a:schemeClr val="tx1">
                    <a:lumMod val="65000"/>
                    <a:lumOff val="35000"/>
                  </a:schemeClr>
                </a:solidFill>
                <a:latin typeface="+mn-ea"/>
              </a:rPr>
              <a:t>　　　 ハラスメント関連制度　　　労基法の大改正</a:t>
            </a:r>
          </a:p>
        </p:txBody>
      </p:sp>
      <p:sp>
        <p:nvSpPr>
          <p:cNvPr id="8" name="矢印: 右 7">
            <a:extLst>
              <a:ext uri="{FF2B5EF4-FFF2-40B4-BE49-F238E27FC236}">
                <a16:creationId xmlns:a16="http://schemas.microsoft.com/office/drawing/2014/main" id="{8110A783-6664-C28F-41E4-F7C8CBE11ED1}"/>
              </a:ext>
            </a:extLst>
          </p:cNvPr>
          <p:cNvSpPr/>
          <p:nvPr/>
        </p:nvSpPr>
        <p:spPr>
          <a:xfrm>
            <a:off x="1899510" y="2212346"/>
            <a:ext cx="9736583"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900" b="1" dirty="0">
                <a:solidFill>
                  <a:schemeClr val="tx1">
                    <a:lumMod val="65000"/>
                    <a:lumOff val="35000"/>
                  </a:schemeClr>
                </a:solidFill>
              </a:rPr>
              <a:t>内部の人材育成／環境整備　環境系の連携の推進　人権デューデリジェンス推進</a:t>
            </a:r>
          </a:p>
        </p:txBody>
      </p:sp>
      <p:sp>
        <p:nvSpPr>
          <p:cNvPr id="9" name="矢印: 右 8">
            <a:extLst>
              <a:ext uri="{FF2B5EF4-FFF2-40B4-BE49-F238E27FC236}">
                <a16:creationId xmlns:a16="http://schemas.microsoft.com/office/drawing/2014/main" id="{AC5E2E33-2CE9-D284-6E65-AC495B990A0A}"/>
              </a:ext>
            </a:extLst>
          </p:cNvPr>
          <p:cNvSpPr/>
          <p:nvPr/>
        </p:nvSpPr>
        <p:spPr>
          <a:xfrm>
            <a:off x="5309492" y="2649214"/>
            <a:ext cx="6326601"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900" b="1" dirty="0">
                <a:solidFill>
                  <a:schemeClr val="tx1">
                    <a:lumMod val="65000"/>
                    <a:lumOff val="35000"/>
                  </a:schemeClr>
                </a:solidFill>
              </a:rPr>
              <a:t>顧客との連携の充実・障害者関連の事業連携開始</a:t>
            </a:r>
            <a:endParaRPr kumimoji="1" lang="ja-JP" altLang="en-US" sz="1900" b="1" dirty="0">
              <a:solidFill>
                <a:schemeClr val="tx1">
                  <a:lumMod val="65000"/>
                  <a:lumOff val="35000"/>
                </a:schemeClr>
              </a:solidFill>
            </a:endParaRPr>
          </a:p>
        </p:txBody>
      </p:sp>
      <p:sp>
        <p:nvSpPr>
          <p:cNvPr id="10" name="矢印: 右 9">
            <a:extLst>
              <a:ext uri="{FF2B5EF4-FFF2-40B4-BE49-F238E27FC236}">
                <a16:creationId xmlns:a16="http://schemas.microsoft.com/office/drawing/2014/main" id="{BFA1513A-442B-C606-E923-B35D912FCB43}"/>
              </a:ext>
            </a:extLst>
          </p:cNvPr>
          <p:cNvSpPr/>
          <p:nvPr/>
        </p:nvSpPr>
        <p:spPr>
          <a:xfrm>
            <a:off x="8471564" y="3111275"/>
            <a:ext cx="3224323"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900" b="1" dirty="0">
                <a:solidFill>
                  <a:schemeClr val="tx1">
                    <a:lumMod val="65000"/>
                    <a:lumOff val="35000"/>
                  </a:schemeClr>
                </a:solidFill>
              </a:rPr>
              <a:t>さらに価値を高める</a:t>
            </a:r>
          </a:p>
        </p:txBody>
      </p:sp>
      <p:sp>
        <p:nvSpPr>
          <p:cNvPr id="11" name="四角形: 角を丸くする 10">
            <a:extLst>
              <a:ext uri="{FF2B5EF4-FFF2-40B4-BE49-F238E27FC236}">
                <a16:creationId xmlns:a16="http://schemas.microsoft.com/office/drawing/2014/main" id="{3D9DA0FE-48E3-D536-6D59-5E704A9192FB}"/>
              </a:ext>
            </a:extLst>
          </p:cNvPr>
          <p:cNvSpPr/>
          <p:nvPr/>
        </p:nvSpPr>
        <p:spPr>
          <a:xfrm>
            <a:off x="1942415" y="3860175"/>
            <a:ext cx="9904692" cy="1139483"/>
          </a:xfrm>
          <a:prstGeom prst="roundRect">
            <a:avLst>
              <a:gd name="adj" fmla="val 10494"/>
            </a:avLst>
          </a:prstGeom>
          <a:noFill/>
          <a:ln w="7620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0EB1A1BD-BB96-FC8C-E0C0-CB78FB4C98F9}"/>
              </a:ext>
            </a:extLst>
          </p:cNvPr>
          <p:cNvSpPr/>
          <p:nvPr/>
        </p:nvSpPr>
        <p:spPr>
          <a:xfrm>
            <a:off x="290564" y="2649214"/>
            <a:ext cx="1456648" cy="848906"/>
          </a:xfrm>
          <a:prstGeom prst="roundRect">
            <a:avLst>
              <a:gd name="adj" fmla="val 23486"/>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65000"/>
                    <a:lumOff val="35000"/>
                  </a:schemeClr>
                </a:solidFill>
              </a:rPr>
              <a:t>活動計画</a:t>
            </a:r>
            <a:endParaRPr lang="en-US" altLang="ja-JP" b="1" dirty="0">
              <a:solidFill>
                <a:schemeClr val="tx1">
                  <a:lumMod val="65000"/>
                  <a:lumOff val="35000"/>
                </a:schemeClr>
              </a:solidFill>
            </a:endParaRPr>
          </a:p>
        </p:txBody>
      </p:sp>
      <p:sp>
        <p:nvSpPr>
          <p:cNvPr id="13" name="四角形: 角を丸くする 12">
            <a:extLst>
              <a:ext uri="{FF2B5EF4-FFF2-40B4-BE49-F238E27FC236}">
                <a16:creationId xmlns:a16="http://schemas.microsoft.com/office/drawing/2014/main" id="{3D73E3C1-638B-CB9C-6608-AED69E9D03FC}"/>
              </a:ext>
            </a:extLst>
          </p:cNvPr>
          <p:cNvSpPr/>
          <p:nvPr/>
        </p:nvSpPr>
        <p:spPr>
          <a:xfrm>
            <a:off x="290564" y="3985708"/>
            <a:ext cx="1456648" cy="848906"/>
          </a:xfrm>
          <a:prstGeom prst="roundRect">
            <a:avLst>
              <a:gd name="adj" fmla="val 23486"/>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65000"/>
                    <a:lumOff val="35000"/>
                  </a:schemeClr>
                </a:solidFill>
              </a:rPr>
              <a:t>社会の動き</a:t>
            </a:r>
            <a:endParaRPr lang="en-US" altLang="ja-JP" b="1" dirty="0">
              <a:solidFill>
                <a:schemeClr val="tx1">
                  <a:lumMod val="65000"/>
                  <a:lumOff val="35000"/>
                </a:schemeClr>
              </a:solidFill>
            </a:endParaRPr>
          </a:p>
        </p:txBody>
      </p:sp>
      <p:sp>
        <p:nvSpPr>
          <p:cNvPr id="14" name="テキスト ボックス 13">
            <a:extLst>
              <a:ext uri="{FF2B5EF4-FFF2-40B4-BE49-F238E27FC236}">
                <a16:creationId xmlns:a16="http://schemas.microsoft.com/office/drawing/2014/main" id="{14BC2B18-E58D-5BD6-743B-6E4380B67722}"/>
              </a:ext>
            </a:extLst>
          </p:cNvPr>
          <p:cNvSpPr txBox="1"/>
          <p:nvPr/>
        </p:nvSpPr>
        <p:spPr>
          <a:xfrm>
            <a:off x="196334" y="124121"/>
            <a:ext cx="10199370" cy="523220"/>
          </a:xfrm>
          <a:prstGeom prst="rect">
            <a:avLst/>
          </a:prstGeom>
          <a:noFill/>
        </p:spPr>
        <p:txBody>
          <a:bodyPr wrap="square" rtlCol="0">
            <a:spAutoFit/>
          </a:bodyPr>
          <a:lstStyle/>
          <a:p>
            <a:r>
              <a:rPr kumimoji="1" lang="en-US" altLang="ja-JP" sz="2800" b="1">
                <a:solidFill>
                  <a:schemeClr val="tx1">
                    <a:lumMod val="65000"/>
                    <a:lumOff val="35000"/>
                  </a:schemeClr>
                </a:solidFill>
              </a:rPr>
              <a:t>P</a:t>
            </a:r>
            <a:r>
              <a:rPr kumimoji="1" lang="ja-JP" altLang="en-US" sz="2800" b="1">
                <a:solidFill>
                  <a:schemeClr val="tx1">
                    <a:lumMod val="65000"/>
                    <a:lumOff val="35000"/>
                  </a:schemeClr>
                </a:solidFill>
              </a:rPr>
              <a:t>６に</a:t>
            </a:r>
            <a:r>
              <a:rPr kumimoji="1" lang="ja-JP" altLang="en-US" sz="2800" b="1" dirty="0">
                <a:solidFill>
                  <a:schemeClr val="tx1">
                    <a:lumMod val="65000"/>
                    <a:lumOff val="35000"/>
                  </a:schemeClr>
                </a:solidFill>
              </a:rPr>
              <a:t>書かれた今後のスケジュール</a:t>
            </a:r>
          </a:p>
        </p:txBody>
      </p:sp>
    </p:spTree>
    <p:extLst>
      <p:ext uri="{BB962C8B-B14F-4D97-AF65-F5344CB8AC3E}">
        <p14:creationId xmlns:p14="http://schemas.microsoft.com/office/powerpoint/2010/main" val="4268949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588D8-BE6F-E11C-4A38-3160C2E6FF01}"/>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2B2FA28B-AB07-5325-884D-AD6E9AFB4382}"/>
              </a:ext>
            </a:extLst>
          </p:cNvPr>
          <p:cNvGrpSpPr/>
          <p:nvPr/>
        </p:nvGrpSpPr>
        <p:grpSpPr>
          <a:xfrm>
            <a:off x="1747212" y="1647905"/>
            <a:ext cx="8257731" cy="415433"/>
            <a:chOff x="914400" y="2144887"/>
            <a:chExt cx="10363200" cy="415433"/>
          </a:xfr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p:grpSpPr>
        <p:sp>
          <p:nvSpPr>
            <p:cNvPr id="3" name="四角形: 角を丸くする 2">
              <a:extLst>
                <a:ext uri="{FF2B5EF4-FFF2-40B4-BE49-F238E27FC236}">
                  <a16:creationId xmlns:a16="http://schemas.microsoft.com/office/drawing/2014/main" id="{56163627-8FEB-D689-2EA8-CA170C9BC41C}"/>
                </a:ext>
              </a:extLst>
            </p:cNvPr>
            <p:cNvSpPr/>
            <p:nvPr/>
          </p:nvSpPr>
          <p:spPr>
            <a:xfrm>
              <a:off x="914400" y="2144889"/>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2025</a:t>
              </a:r>
              <a:endParaRPr kumimoji="1" lang="ja-JP" altLang="en-US" b="1" dirty="0"/>
            </a:p>
          </p:txBody>
        </p:sp>
        <p:sp>
          <p:nvSpPr>
            <p:cNvPr id="4" name="四角形: 角を丸くする 3">
              <a:extLst>
                <a:ext uri="{FF2B5EF4-FFF2-40B4-BE49-F238E27FC236}">
                  <a16:creationId xmlns:a16="http://schemas.microsoft.com/office/drawing/2014/main" id="{6F284ED6-A825-677D-B73D-F8B2F7D9EBDE}"/>
                </a:ext>
              </a:extLst>
            </p:cNvPr>
            <p:cNvSpPr/>
            <p:nvPr/>
          </p:nvSpPr>
          <p:spPr>
            <a:xfrm>
              <a:off x="5394960" y="2144888"/>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a:t>
              </a:r>
              <a:r>
                <a:rPr lang="en-US" altLang="ja-JP" b="1" dirty="0"/>
                <a:t>6</a:t>
              </a:r>
              <a:endParaRPr kumimoji="1" lang="ja-JP" altLang="en-US" b="1" dirty="0"/>
            </a:p>
          </p:txBody>
        </p:sp>
        <p:sp>
          <p:nvSpPr>
            <p:cNvPr id="5" name="四角形: 角を丸くする 4">
              <a:extLst>
                <a:ext uri="{FF2B5EF4-FFF2-40B4-BE49-F238E27FC236}">
                  <a16:creationId xmlns:a16="http://schemas.microsoft.com/office/drawing/2014/main" id="{5137B72D-3C79-ACAF-5212-ECB87884DB40}"/>
                </a:ext>
              </a:extLst>
            </p:cNvPr>
            <p:cNvSpPr/>
            <p:nvPr/>
          </p:nvSpPr>
          <p:spPr>
            <a:xfrm>
              <a:off x="9875520" y="2144887"/>
              <a:ext cx="1402080" cy="415431"/>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dirty="0"/>
                <a:t>2027</a:t>
              </a:r>
              <a:endParaRPr kumimoji="1" lang="ja-JP" altLang="en-US" b="1" dirty="0"/>
            </a:p>
          </p:txBody>
        </p:sp>
      </p:grpSp>
      <p:sp>
        <p:nvSpPr>
          <p:cNvPr id="6" name="テキスト ボックス 5">
            <a:extLst>
              <a:ext uri="{FF2B5EF4-FFF2-40B4-BE49-F238E27FC236}">
                <a16:creationId xmlns:a16="http://schemas.microsoft.com/office/drawing/2014/main" id="{1C8D500A-44A9-C88C-106C-E76F22B66263}"/>
              </a:ext>
            </a:extLst>
          </p:cNvPr>
          <p:cNvSpPr txBox="1"/>
          <p:nvPr/>
        </p:nvSpPr>
        <p:spPr>
          <a:xfrm>
            <a:off x="1998688" y="4070071"/>
            <a:ext cx="9736582" cy="369332"/>
          </a:xfrm>
          <a:prstGeom prst="rect">
            <a:avLst/>
          </a:prstGeom>
          <a:noFill/>
        </p:spPr>
        <p:txBody>
          <a:bodyPr wrap="square" rtlCol="0">
            <a:spAutoFit/>
          </a:bodyPr>
          <a:lstStyle/>
          <a:p>
            <a:r>
              <a:rPr lang="ja-JP" altLang="en-US" b="1" dirty="0">
                <a:solidFill>
                  <a:schemeClr val="tx1">
                    <a:lumMod val="65000"/>
                    <a:lumOff val="35000"/>
                  </a:schemeClr>
                </a:solidFill>
                <a:latin typeface="+mn-ea"/>
              </a:rPr>
              <a:t>雇用保険法ほか育成系制度</a:t>
            </a:r>
            <a:r>
              <a:rPr kumimoji="1" lang="ja-JP" altLang="en-US" b="1" dirty="0">
                <a:solidFill>
                  <a:schemeClr val="tx1">
                    <a:lumMod val="65000"/>
                    <a:lumOff val="35000"/>
                  </a:schemeClr>
                </a:solidFill>
                <a:latin typeface="+mn-ea"/>
              </a:rPr>
              <a:t>　　 　　　障害者雇用促進法改正　　　</a:t>
            </a:r>
            <a:r>
              <a:rPr kumimoji="1" lang="en-US" altLang="ja-JP" b="1" dirty="0">
                <a:solidFill>
                  <a:schemeClr val="tx1">
                    <a:lumMod val="65000"/>
                    <a:lumOff val="35000"/>
                  </a:schemeClr>
                </a:solidFill>
                <a:latin typeface="+mn-ea"/>
              </a:rPr>
              <a:t>ISSB</a:t>
            </a:r>
            <a:r>
              <a:rPr lang="ja-JP" altLang="en-US" b="1" dirty="0">
                <a:solidFill>
                  <a:schemeClr val="tx1">
                    <a:lumMod val="65000"/>
                    <a:lumOff val="35000"/>
                  </a:schemeClr>
                </a:solidFill>
                <a:latin typeface="+mn-ea"/>
              </a:rPr>
              <a:t>等</a:t>
            </a:r>
            <a:r>
              <a:rPr kumimoji="1" lang="ja-JP" altLang="en-US" b="1" dirty="0">
                <a:solidFill>
                  <a:schemeClr val="tx1">
                    <a:lumMod val="65000"/>
                    <a:lumOff val="35000"/>
                  </a:schemeClr>
                </a:solidFill>
                <a:latin typeface="+mn-ea"/>
              </a:rPr>
              <a:t>環境</a:t>
            </a:r>
            <a:r>
              <a:rPr lang="ja-JP" altLang="en-US" b="1" dirty="0">
                <a:solidFill>
                  <a:schemeClr val="tx1">
                    <a:lumMod val="65000"/>
                    <a:lumOff val="35000"/>
                  </a:schemeClr>
                </a:solidFill>
                <a:latin typeface="+mn-ea"/>
              </a:rPr>
              <a:t>系</a:t>
            </a:r>
            <a:r>
              <a:rPr kumimoji="1" lang="ja-JP" altLang="en-US" b="1" dirty="0">
                <a:solidFill>
                  <a:schemeClr val="tx1">
                    <a:lumMod val="65000"/>
                    <a:lumOff val="35000"/>
                  </a:schemeClr>
                </a:solidFill>
                <a:latin typeface="+mn-ea"/>
              </a:rPr>
              <a:t>指標の発効</a:t>
            </a:r>
          </a:p>
        </p:txBody>
      </p:sp>
      <p:sp>
        <p:nvSpPr>
          <p:cNvPr id="7" name="テキスト ボックス 6">
            <a:extLst>
              <a:ext uri="{FF2B5EF4-FFF2-40B4-BE49-F238E27FC236}">
                <a16:creationId xmlns:a16="http://schemas.microsoft.com/office/drawing/2014/main" id="{292DCC5C-B7B3-141C-7FCB-D419C154C3E7}"/>
              </a:ext>
            </a:extLst>
          </p:cNvPr>
          <p:cNvSpPr txBox="1"/>
          <p:nvPr/>
        </p:nvSpPr>
        <p:spPr>
          <a:xfrm>
            <a:off x="1998687" y="4465282"/>
            <a:ext cx="9904692" cy="369332"/>
          </a:xfrm>
          <a:prstGeom prst="rect">
            <a:avLst/>
          </a:prstGeom>
          <a:noFill/>
        </p:spPr>
        <p:txBody>
          <a:bodyPr wrap="square" rtlCol="0">
            <a:spAutoFit/>
          </a:bodyPr>
          <a:lstStyle/>
          <a:p>
            <a:r>
              <a:rPr lang="ja-JP" altLang="en-US" b="1" dirty="0">
                <a:solidFill>
                  <a:schemeClr val="tx1">
                    <a:lumMod val="65000"/>
                    <a:lumOff val="35000"/>
                  </a:schemeClr>
                </a:solidFill>
                <a:latin typeface="+mn-ea"/>
              </a:rPr>
              <a:t>育児介護関連　健康経営の充実</a:t>
            </a:r>
            <a:r>
              <a:rPr kumimoji="1" lang="ja-JP" altLang="en-US" b="1" dirty="0">
                <a:solidFill>
                  <a:schemeClr val="tx1">
                    <a:lumMod val="65000"/>
                    <a:lumOff val="35000"/>
                  </a:schemeClr>
                </a:solidFill>
                <a:latin typeface="+mn-ea"/>
              </a:rPr>
              <a:t>　　　 ハラスメント関連制度　　　労基法の大改正</a:t>
            </a:r>
          </a:p>
        </p:txBody>
      </p:sp>
      <p:sp>
        <p:nvSpPr>
          <p:cNvPr id="8" name="矢印: 右 7">
            <a:extLst>
              <a:ext uri="{FF2B5EF4-FFF2-40B4-BE49-F238E27FC236}">
                <a16:creationId xmlns:a16="http://schemas.microsoft.com/office/drawing/2014/main" id="{42B9F09F-B802-63CC-5B78-A57006787C3E}"/>
              </a:ext>
            </a:extLst>
          </p:cNvPr>
          <p:cNvSpPr/>
          <p:nvPr/>
        </p:nvSpPr>
        <p:spPr>
          <a:xfrm>
            <a:off x="1899510" y="2212346"/>
            <a:ext cx="9736583"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900" b="1" dirty="0">
                <a:solidFill>
                  <a:schemeClr val="tx1">
                    <a:lumMod val="65000"/>
                    <a:lumOff val="35000"/>
                  </a:schemeClr>
                </a:solidFill>
              </a:rPr>
              <a:t>内部の人材育成／環境整備　環境系の連携の推進　人権デューデリジェンス推進</a:t>
            </a:r>
          </a:p>
        </p:txBody>
      </p:sp>
      <p:sp>
        <p:nvSpPr>
          <p:cNvPr id="9" name="矢印: 右 8">
            <a:extLst>
              <a:ext uri="{FF2B5EF4-FFF2-40B4-BE49-F238E27FC236}">
                <a16:creationId xmlns:a16="http://schemas.microsoft.com/office/drawing/2014/main" id="{B4F4D652-806D-10F8-20BB-A0109709C832}"/>
              </a:ext>
            </a:extLst>
          </p:cNvPr>
          <p:cNvSpPr/>
          <p:nvPr/>
        </p:nvSpPr>
        <p:spPr>
          <a:xfrm>
            <a:off x="5309492" y="2649214"/>
            <a:ext cx="6326601"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900" b="1" dirty="0">
                <a:solidFill>
                  <a:schemeClr val="tx1">
                    <a:lumMod val="65000"/>
                    <a:lumOff val="35000"/>
                  </a:schemeClr>
                </a:solidFill>
              </a:rPr>
              <a:t>顧客との連携の充実・障害者関連の事業連携開始</a:t>
            </a:r>
            <a:endParaRPr kumimoji="1" lang="ja-JP" altLang="en-US" sz="1900" b="1" dirty="0">
              <a:solidFill>
                <a:schemeClr val="tx1">
                  <a:lumMod val="65000"/>
                  <a:lumOff val="35000"/>
                </a:schemeClr>
              </a:solidFill>
            </a:endParaRPr>
          </a:p>
        </p:txBody>
      </p:sp>
      <p:sp>
        <p:nvSpPr>
          <p:cNvPr id="10" name="矢印: 右 9">
            <a:extLst>
              <a:ext uri="{FF2B5EF4-FFF2-40B4-BE49-F238E27FC236}">
                <a16:creationId xmlns:a16="http://schemas.microsoft.com/office/drawing/2014/main" id="{DF8BADD0-232C-E281-9F73-15859C3AF765}"/>
              </a:ext>
            </a:extLst>
          </p:cNvPr>
          <p:cNvSpPr/>
          <p:nvPr/>
        </p:nvSpPr>
        <p:spPr>
          <a:xfrm>
            <a:off x="8471564" y="3111275"/>
            <a:ext cx="3224323" cy="625086"/>
          </a:xfrm>
          <a:prstGeom prst="rightArrow">
            <a:avLst>
              <a:gd name="adj1" fmla="val 75692"/>
              <a:gd name="adj2" fmla="val 69983"/>
            </a:avLst>
          </a:prstGeom>
          <a:gradFill flip="none" rotWithShape="1">
            <a:gsLst>
              <a:gs pos="0">
                <a:schemeClr val="bg1"/>
              </a:gs>
              <a:gs pos="100000">
                <a:schemeClr val="accent1">
                  <a:lumMod val="40000"/>
                  <a:lumOff val="60000"/>
                  <a:shade val="100000"/>
                  <a:satMod val="115000"/>
                </a:schemeClr>
              </a:gs>
            </a:gsLst>
            <a:lin ang="16200000" scaled="1"/>
            <a:tileRect/>
          </a:grad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900" b="1" dirty="0">
                <a:solidFill>
                  <a:schemeClr val="tx1">
                    <a:lumMod val="65000"/>
                    <a:lumOff val="35000"/>
                  </a:schemeClr>
                </a:solidFill>
              </a:rPr>
              <a:t>さらに価値を高める</a:t>
            </a:r>
          </a:p>
        </p:txBody>
      </p:sp>
      <p:sp>
        <p:nvSpPr>
          <p:cNvPr id="11" name="四角形: 角を丸くする 10">
            <a:extLst>
              <a:ext uri="{FF2B5EF4-FFF2-40B4-BE49-F238E27FC236}">
                <a16:creationId xmlns:a16="http://schemas.microsoft.com/office/drawing/2014/main" id="{88EBAD48-F81A-F5A8-229B-F31C6B5039E1}"/>
              </a:ext>
            </a:extLst>
          </p:cNvPr>
          <p:cNvSpPr/>
          <p:nvPr/>
        </p:nvSpPr>
        <p:spPr>
          <a:xfrm>
            <a:off x="1942415" y="3860175"/>
            <a:ext cx="9904692" cy="1139483"/>
          </a:xfrm>
          <a:prstGeom prst="roundRect">
            <a:avLst>
              <a:gd name="adj" fmla="val 10494"/>
            </a:avLst>
          </a:prstGeom>
          <a:noFill/>
          <a:ln w="7620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C8CA7EC9-B0AA-2C5C-88FB-0DCB8F23E8BF}"/>
              </a:ext>
            </a:extLst>
          </p:cNvPr>
          <p:cNvSpPr/>
          <p:nvPr/>
        </p:nvSpPr>
        <p:spPr>
          <a:xfrm>
            <a:off x="290564" y="2649214"/>
            <a:ext cx="1456648" cy="848906"/>
          </a:xfrm>
          <a:prstGeom prst="roundRect">
            <a:avLst>
              <a:gd name="adj" fmla="val 23486"/>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65000"/>
                    <a:lumOff val="35000"/>
                  </a:schemeClr>
                </a:solidFill>
              </a:rPr>
              <a:t>活動計画</a:t>
            </a:r>
            <a:endParaRPr lang="en-US" altLang="ja-JP" b="1" dirty="0">
              <a:solidFill>
                <a:schemeClr val="tx1">
                  <a:lumMod val="65000"/>
                  <a:lumOff val="35000"/>
                </a:schemeClr>
              </a:solidFill>
            </a:endParaRPr>
          </a:p>
        </p:txBody>
      </p:sp>
      <p:sp>
        <p:nvSpPr>
          <p:cNvPr id="13" name="四角形: 角を丸くする 12">
            <a:extLst>
              <a:ext uri="{FF2B5EF4-FFF2-40B4-BE49-F238E27FC236}">
                <a16:creationId xmlns:a16="http://schemas.microsoft.com/office/drawing/2014/main" id="{54117914-2520-7037-3A8C-C15C55E8F540}"/>
              </a:ext>
            </a:extLst>
          </p:cNvPr>
          <p:cNvSpPr/>
          <p:nvPr/>
        </p:nvSpPr>
        <p:spPr>
          <a:xfrm>
            <a:off x="290564" y="3985708"/>
            <a:ext cx="1456648" cy="848906"/>
          </a:xfrm>
          <a:prstGeom prst="roundRect">
            <a:avLst>
              <a:gd name="adj" fmla="val 23486"/>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65000"/>
                    <a:lumOff val="35000"/>
                  </a:schemeClr>
                </a:solidFill>
              </a:rPr>
              <a:t>社会の動き</a:t>
            </a:r>
            <a:endParaRPr lang="en-US" altLang="ja-JP" b="1" dirty="0">
              <a:solidFill>
                <a:schemeClr val="tx1">
                  <a:lumMod val="65000"/>
                  <a:lumOff val="35000"/>
                </a:schemeClr>
              </a:solidFill>
            </a:endParaRPr>
          </a:p>
        </p:txBody>
      </p:sp>
      <p:sp>
        <p:nvSpPr>
          <p:cNvPr id="14" name="テキスト ボックス 13">
            <a:extLst>
              <a:ext uri="{FF2B5EF4-FFF2-40B4-BE49-F238E27FC236}">
                <a16:creationId xmlns:a16="http://schemas.microsoft.com/office/drawing/2014/main" id="{90ACF4E9-541A-A294-9E1C-C634DC6391D0}"/>
              </a:ext>
            </a:extLst>
          </p:cNvPr>
          <p:cNvSpPr txBox="1"/>
          <p:nvPr/>
        </p:nvSpPr>
        <p:spPr>
          <a:xfrm>
            <a:off x="196334" y="124121"/>
            <a:ext cx="10199370" cy="523220"/>
          </a:xfrm>
          <a:prstGeom prst="rect">
            <a:avLst/>
          </a:prstGeom>
          <a:noFill/>
        </p:spPr>
        <p:txBody>
          <a:bodyPr wrap="square" rtlCol="0">
            <a:spAutoFit/>
          </a:bodyPr>
          <a:lstStyle/>
          <a:p>
            <a:r>
              <a:rPr kumimoji="1" lang="en-US" altLang="ja-JP" sz="2800" b="1">
                <a:solidFill>
                  <a:schemeClr val="tx1">
                    <a:lumMod val="65000"/>
                    <a:lumOff val="35000"/>
                  </a:schemeClr>
                </a:solidFill>
              </a:rPr>
              <a:t>P</a:t>
            </a:r>
            <a:r>
              <a:rPr lang="ja-JP" altLang="en-US" sz="2800" b="1" dirty="0">
                <a:solidFill>
                  <a:schemeClr val="tx1">
                    <a:lumMod val="65000"/>
                    <a:lumOff val="35000"/>
                  </a:schemeClr>
                </a:solidFill>
              </a:rPr>
              <a:t>６</a:t>
            </a:r>
            <a:r>
              <a:rPr kumimoji="1" lang="ja-JP" altLang="en-US" sz="2800" b="1">
                <a:solidFill>
                  <a:schemeClr val="tx1">
                    <a:lumMod val="65000"/>
                    <a:lumOff val="35000"/>
                  </a:schemeClr>
                </a:solidFill>
              </a:rPr>
              <a:t>に</a:t>
            </a:r>
            <a:r>
              <a:rPr kumimoji="1" lang="ja-JP" altLang="en-US" sz="2800" b="1" dirty="0">
                <a:solidFill>
                  <a:schemeClr val="tx1">
                    <a:lumMod val="65000"/>
                    <a:lumOff val="35000"/>
                  </a:schemeClr>
                </a:solidFill>
              </a:rPr>
              <a:t>書かれた今後のスケジュール</a:t>
            </a:r>
          </a:p>
        </p:txBody>
      </p:sp>
      <p:sp>
        <p:nvSpPr>
          <p:cNvPr id="15" name="四角形: 角を丸くする 14">
            <a:extLst>
              <a:ext uri="{FF2B5EF4-FFF2-40B4-BE49-F238E27FC236}">
                <a16:creationId xmlns:a16="http://schemas.microsoft.com/office/drawing/2014/main" id="{855F4768-77BC-EE6E-A433-A90C0D555CC9}"/>
              </a:ext>
            </a:extLst>
          </p:cNvPr>
          <p:cNvSpPr/>
          <p:nvPr/>
        </p:nvSpPr>
        <p:spPr>
          <a:xfrm>
            <a:off x="5643566" y="3628342"/>
            <a:ext cx="3071812" cy="1581752"/>
          </a:xfrm>
          <a:prstGeom prst="roundRect">
            <a:avLst/>
          </a:prstGeom>
          <a:noFill/>
          <a:ln w="76200">
            <a:solidFill>
              <a:srgbClr val="FFB9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93395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593DA-BF55-6D39-BB48-83AA0A7569C4}"/>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7DE54C3-0992-680B-18D1-C2741B1F3F6D}"/>
              </a:ext>
            </a:extLst>
          </p:cNvPr>
          <p:cNvSpPr txBox="1"/>
          <p:nvPr/>
        </p:nvSpPr>
        <p:spPr>
          <a:xfrm>
            <a:off x="574495" y="474041"/>
            <a:ext cx="11043010" cy="2800767"/>
          </a:xfrm>
          <a:prstGeom prst="rect">
            <a:avLst/>
          </a:prstGeom>
          <a:noFill/>
        </p:spPr>
        <p:txBody>
          <a:bodyPr wrap="square">
            <a:spAutoFit/>
          </a:bodyPr>
          <a:lstStyle/>
          <a:p>
            <a:pPr>
              <a:buNone/>
            </a:pPr>
            <a:r>
              <a:rPr lang="ja-JP" altLang="en-US" sz="3200" b="1">
                <a:solidFill>
                  <a:schemeClr val="tx1">
                    <a:lumMod val="65000"/>
                    <a:lumOff val="35000"/>
                  </a:schemeClr>
                </a:solidFill>
                <a:effectLst/>
                <a:latin typeface="游ゴシック" panose="020B0400000000000000" pitchFamily="50" charset="-128"/>
                <a:ea typeface="游ゴシック" panose="020B0400000000000000" pitchFamily="50" charset="-128"/>
              </a:rPr>
              <a:t>人権</a:t>
            </a:r>
            <a:r>
              <a:rPr lang="ja-JP" altLang="en-US" sz="3200" b="1">
                <a:solidFill>
                  <a:schemeClr val="tx1">
                    <a:lumMod val="65000"/>
                    <a:lumOff val="35000"/>
                  </a:schemeClr>
                </a:solidFill>
                <a:latin typeface="游ゴシック" panose="020B0400000000000000" pitchFamily="50" charset="-128"/>
                <a:ea typeface="游ゴシック" panose="020B0400000000000000" pitchFamily="50" charset="-128"/>
              </a:rPr>
              <a:t>の取り組み</a:t>
            </a:r>
            <a:r>
              <a:rPr lang="ja-JP" altLang="en-US" sz="3200" b="1">
                <a:solidFill>
                  <a:schemeClr val="tx1">
                    <a:lumMod val="65000"/>
                    <a:lumOff val="35000"/>
                  </a:schemeClr>
                </a:solidFill>
                <a:effectLst/>
                <a:latin typeface="游ゴシック" panose="020B0400000000000000" pitchFamily="50" charset="-128"/>
                <a:ea typeface="游ゴシック" panose="020B0400000000000000" pitchFamily="50" charset="-128"/>
              </a:rPr>
              <a:t>を</a:t>
            </a:r>
            <a:r>
              <a:rPr lang="ja-JP" altLang="en-US" sz="3200" b="1" dirty="0">
                <a:solidFill>
                  <a:schemeClr val="tx1">
                    <a:lumMod val="65000"/>
                    <a:lumOff val="35000"/>
                  </a:schemeClr>
                </a:solidFill>
                <a:effectLst/>
                <a:latin typeface="游ゴシック" panose="020B0400000000000000" pitchFamily="50" charset="-128"/>
                <a:ea typeface="游ゴシック" panose="020B0400000000000000" pitchFamily="50" charset="-128"/>
              </a:rPr>
              <a:t>顧客と共同促進する</a:t>
            </a:r>
            <a:endParaRPr lang="en-US" altLang="ja-JP" sz="3200" b="1"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endParaRPr lang="en-US" altLang="ja-JP" sz="1600" b="1">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endParaRPr lang="en-US" altLang="ja-JP" sz="1600" b="1">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取引関係にある顧客と</a:t>
            </a:r>
            <a:r>
              <a:rPr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共に</a:t>
            </a: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人権対応を進めることは「ビジネスと人権」の対応で社会的に重視されています。当社が推進するリユース事業、</a:t>
            </a:r>
            <a:r>
              <a:rPr lang="en-US" altLang="ja-JP" sz="2800" b="1">
                <a:solidFill>
                  <a:schemeClr val="tx1">
                    <a:lumMod val="65000"/>
                    <a:lumOff val="35000"/>
                  </a:schemeClr>
                </a:solidFill>
                <a:effectLst/>
                <a:latin typeface="游ゴシック" panose="020B0400000000000000" pitchFamily="50" charset="-128"/>
                <a:ea typeface="游ゴシック" panose="020B0400000000000000" pitchFamily="50" charset="-128"/>
              </a:rPr>
              <a:t>LCM</a:t>
            </a: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事業等で顧客と共同の取り組みとして、主体的に提案・推進していくことで事業や価値の拡大に繋げることができます。</a:t>
            </a:r>
            <a:endParaRPr lang="ja-JP" altLang="en-US" sz="2800" b="1"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p:txBody>
      </p:sp>
      <p:grpSp>
        <p:nvGrpSpPr>
          <p:cNvPr id="5" name="グループ化 4">
            <a:extLst>
              <a:ext uri="{FF2B5EF4-FFF2-40B4-BE49-F238E27FC236}">
                <a16:creationId xmlns:a16="http://schemas.microsoft.com/office/drawing/2014/main" id="{1AD7EB82-5F30-8481-28E8-FE985D82F649}"/>
              </a:ext>
            </a:extLst>
          </p:cNvPr>
          <p:cNvGrpSpPr/>
          <p:nvPr/>
        </p:nvGrpSpPr>
        <p:grpSpPr>
          <a:xfrm>
            <a:off x="1101023" y="3328212"/>
            <a:ext cx="9989953" cy="2790106"/>
            <a:chOff x="5791199" y="2832570"/>
            <a:chExt cx="5306291" cy="2668362"/>
          </a:xfrm>
          <a:noFill/>
        </p:grpSpPr>
        <p:sp>
          <p:nvSpPr>
            <p:cNvPr id="6" name="楕円 5">
              <a:extLst>
                <a:ext uri="{FF2B5EF4-FFF2-40B4-BE49-F238E27FC236}">
                  <a16:creationId xmlns:a16="http://schemas.microsoft.com/office/drawing/2014/main" id="{AC0E0D7F-D40E-9A76-3762-76BCFFF6DAA8}"/>
                </a:ext>
              </a:extLst>
            </p:cNvPr>
            <p:cNvSpPr/>
            <p:nvPr/>
          </p:nvSpPr>
          <p:spPr>
            <a:xfrm>
              <a:off x="5791199" y="2832570"/>
              <a:ext cx="5306291" cy="2668362"/>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7" name="楕円 6">
              <a:extLst>
                <a:ext uri="{FF2B5EF4-FFF2-40B4-BE49-F238E27FC236}">
                  <a16:creationId xmlns:a16="http://schemas.microsoft.com/office/drawing/2014/main" id="{E2FD257A-6B77-4682-3B1E-8224A6F4F72A}"/>
                </a:ext>
              </a:extLst>
            </p:cNvPr>
            <p:cNvSpPr/>
            <p:nvPr/>
          </p:nvSpPr>
          <p:spPr>
            <a:xfrm>
              <a:off x="6096000" y="3137300"/>
              <a:ext cx="3990102" cy="2058903"/>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8" name="楕円 7">
              <a:extLst>
                <a:ext uri="{FF2B5EF4-FFF2-40B4-BE49-F238E27FC236}">
                  <a16:creationId xmlns:a16="http://schemas.microsoft.com/office/drawing/2014/main" id="{9582F8B8-CBCF-1BC2-DE2D-47C56A9B0D51}"/>
                </a:ext>
              </a:extLst>
            </p:cNvPr>
            <p:cNvSpPr/>
            <p:nvPr/>
          </p:nvSpPr>
          <p:spPr>
            <a:xfrm>
              <a:off x="6283036" y="3428998"/>
              <a:ext cx="2288768" cy="1475509"/>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grpSp>
      <p:sp>
        <p:nvSpPr>
          <p:cNvPr id="9" name="矢印: 右 8">
            <a:extLst>
              <a:ext uri="{FF2B5EF4-FFF2-40B4-BE49-F238E27FC236}">
                <a16:creationId xmlns:a16="http://schemas.microsoft.com/office/drawing/2014/main" id="{D7FB7D6B-876E-BCE6-7A07-2C71AF9D38F7}"/>
              </a:ext>
            </a:extLst>
          </p:cNvPr>
          <p:cNvSpPr/>
          <p:nvPr/>
        </p:nvSpPr>
        <p:spPr>
          <a:xfrm>
            <a:off x="5045109" y="4482873"/>
            <a:ext cx="5809200" cy="740588"/>
          </a:xfrm>
          <a:prstGeom prst="rightArrow">
            <a:avLst/>
          </a:prstGeom>
          <a:solidFill>
            <a:srgbClr val="B8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図 11">
            <a:extLst>
              <a:ext uri="{FF2B5EF4-FFF2-40B4-BE49-F238E27FC236}">
                <a16:creationId xmlns:a16="http://schemas.microsoft.com/office/drawing/2014/main" id="{39DC6A54-34FD-3B55-2927-4E346B8B8075}"/>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229902" y="3850551"/>
            <a:ext cx="2815207" cy="1745428"/>
          </a:xfrm>
          <a:prstGeom prst="rect">
            <a:avLst/>
          </a:prstGeom>
        </p:spPr>
      </p:pic>
      <p:pic>
        <p:nvPicPr>
          <p:cNvPr id="2" name="図 1">
            <a:extLst>
              <a:ext uri="{FF2B5EF4-FFF2-40B4-BE49-F238E27FC236}">
                <a16:creationId xmlns:a16="http://schemas.microsoft.com/office/drawing/2014/main" id="{7F46E294-54DF-2F27-4C6C-6A058ABA158E}"/>
              </a:ext>
            </a:extLst>
          </p:cNvPr>
          <p:cNvPicPr>
            <a:picLocks noChangeAspect="1"/>
          </p:cNvPicPr>
          <p:nvPr/>
        </p:nvPicPr>
        <p:blipFill>
          <a:blip r:embed="rId4"/>
          <a:stretch>
            <a:fillRect/>
          </a:stretch>
        </p:blipFill>
        <p:spPr>
          <a:xfrm>
            <a:off x="6949211" y="4560035"/>
            <a:ext cx="2126476" cy="1207712"/>
          </a:xfrm>
          <a:prstGeom prst="rect">
            <a:avLst/>
          </a:prstGeom>
          <a:ln w="12700">
            <a:solidFill>
              <a:schemeClr val="tx2">
                <a:lumMod val="60000"/>
                <a:lumOff val="40000"/>
              </a:schemeClr>
            </a:solidFill>
          </a:ln>
        </p:spPr>
      </p:pic>
      <p:sp>
        <p:nvSpPr>
          <p:cNvPr id="10" name="テキスト ボックス 9">
            <a:extLst>
              <a:ext uri="{FF2B5EF4-FFF2-40B4-BE49-F238E27FC236}">
                <a16:creationId xmlns:a16="http://schemas.microsoft.com/office/drawing/2014/main" id="{B59EA21C-49F8-0FD8-FB7E-6AA1DFCCB5F6}"/>
              </a:ext>
            </a:extLst>
          </p:cNvPr>
          <p:cNvSpPr txBox="1"/>
          <p:nvPr/>
        </p:nvSpPr>
        <p:spPr>
          <a:xfrm>
            <a:off x="4942648" y="4064582"/>
            <a:ext cx="6556952" cy="523220"/>
          </a:xfrm>
          <a:prstGeom prst="rect">
            <a:avLst/>
          </a:prstGeom>
          <a:noFill/>
        </p:spPr>
        <p:txBody>
          <a:bodyPr wrap="square">
            <a:spAutoFit/>
          </a:bodyPr>
          <a:lstStyle/>
          <a:p>
            <a:r>
              <a:rPr kumimoji="1"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自社　　顧客・取引先　 　社会</a:t>
            </a:r>
            <a:endParaRPr kumimoji="1" lang="ja-JP" altLang="en-US" sz="28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DD95A7E3-1AD9-5419-E3AD-A533BF5E4034}"/>
              </a:ext>
            </a:extLst>
          </p:cNvPr>
          <p:cNvPicPr>
            <a:picLocks noChangeAspect="1"/>
          </p:cNvPicPr>
          <p:nvPr/>
        </p:nvPicPr>
        <p:blipFill>
          <a:blip r:embed="rId5"/>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3379021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039626E0-C176-4DCA-1228-A215F228082F}"/>
              </a:ext>
            </a:extLst>
          </p:cNvPr>
          <p:cNvSpPr txBox="1"/>
          <p:nvPr/>
        </p:nvSpPr>
        <p:spPr>
          <a:xfrm>
            <a:off x="204519" y="107890"/>
            <a:ext cx="11782962" cy="523220"/>
          </a:xfrm>
          <a:prstGeom prst="rect">
            <a:avLst/>
          </a:prstGeom>
          <a:noFill/>
        </p:spPr>
        <p:txBody>
          <a:bodyPr wrap="square" rtlCol="0">
            <a:spAutoFit/>
          </a:bodyPr>
          <a:lstStyle/>
          <a:p>
            <a:r>
              <a:rPr kumimoji="1" lang="ja-JP" altLang="en-US" sz="2800" b="1" dirty="0">
                <a:solidFill>
                  <a:schemeClr val="tx1">
                    <a:lumMod val="65000"/>
                    <a:lumOff val="35000"/>
                  </a:schemeClr>
                </a:solidFill>
                <a:latin typeface="游ゴシック" panose="020B0400000000000000" pitchFamily="50" charset="-128"/>
                <a:ea typeface="游ゴシック" panose="020B0400000000000000" pitchFamily="50" charset="-128"/>
              </a:rPr>
              <a:t>典型的な事例：石坂産業　環境的人権</a:t>
            </a:r>
            <a:r>
              <a:rPr kumimoji="1" lang="en-US" altLang="ja-JP" sz="2800" b="1" dirty="0">
                <a:solidFill>
                  <a:schemeClr val="tx1">
                    <a:lumMod val="65000"/>
                    <a:lumOff val="35000"/>
                  </a:schemeClr>
                </a:solidFill>
                <a:latin typeface="游ゴシック" panose="020B0400000000000000" pitchFamily="50" charset="-128"/>
                <a:ea typeface="游ゴシック" panose="020B0400000000000000" pitchFamily="50" charset="-128"/>
              </a:rPr>
              <a:t>/</a:t>
            </a:r>
            <a:r>
              <a:rPr kumimoji="1" lang="ja-JP" altLang="en-US" sz="2800" b="1" dirty="0">
                <a:solidFill>
                  <a:schemeClr val="tx1">
                    <a:lumMod val="65000"/>
                    <a:lumOff val="35000"/>
                  </a:schemeClr>
                </a:solidFill>
                <a:latin typeface="游ゴシック" panose="020B0400000000000000" pitchFamily="50" charset="-128"/>
                <a:ea typeface="游ゴシック" panose="020B0400000000000000" pitchFamily="50" charset="-128"/>
              </a:rPr>
              <a:t>サステナビリティ活動</a:t>
            </a:r>
          </a:p>
        </p:txBody>
      </p:sp>
      <p:pic>
        <p:nvPicPr>
          <p:cNvPr id="3" name="図 2">
            <a:extLst>
              <a:ext uri="{FF2B5EF4-FFF2-40B4-BE49-F238E27FC236}">
                <a16:creationId xmlns:a16="http://schemas.microsoft.com/office/drawing/2014/main" id="{A2967CF1-7BB1-4F2A-0947-57C6BD3E6AB4}"/>
              </a:ext>
            </a:extLst>
          </p:cNvPr>
          <p:cNvPicPr>
            <a:picLocks noChangeAspect="1"/>
          </p:cNvPicPr>
          <p:nvPr/>
        </p:nvPicPr>
        <p:blipFill>
          <a:blip r:embed="rId2"/>
          <a:stretch>
            <a:fillRect/>
          </a:stretch>
        </p:blipFill>
        <p:spPr>
          <a:xfrm>
            <a:off x="4902572" y="1351311"/>
            <a:ext cx="5943103" cy="5088312"/>
          </a:xfrm>
          <a:prstGeom prst="rect">
            <a:avLst/>
          </a:prstGeom>
        </p:spPr>
      </p:pic>
      <p:pic>
        <p:nvPicPr>
          <p:cNvPr id="17" name="図 16">
            <a:extLst>
              <a:ext uri="{FF2B5EF4-FFF2-40B4-BE49-F238E27FC236}">
                <a16:creationId xmlns:a16="http://schemas.microsoft.com/office/drawing/2014/main" id="{CAAF7D94-9EDF-D668-9E19-70C2556FE29B}"/>
              </a:ext>
            </a:extLst>
          </p:cNvPr>
          <p:cNvPicPr>
            <a:picLocks noChangeAspect="1"/>
          </p:cNvPicPr>
          <p:nvPr/>
        </p:nvPicPr>
        <p:blipFill>
          <a:blip r:embed="rId3"/>
          <a:stretch>
            <a:fillRect/>
          </a:stretch>
        </p:blipFill>
        <p:spPr>
          <a:xfrm>
            <a:off x="1112395" y="1351311"/>
            <a:ext cx="3334712" cy="5426940"/>
          </a:xfrm>
          <a:prstGeom prst="rect">
            <a:avLst/>
          </a:prstGeom>
        </p:spPr>
      </p:pic>
      <p:pic>
        <p:nvPicPr>
          <p:cNvPr id="2" name="図 1">
            <a:extLst>
              <a:ext uri="{FF2B5EF4-FFF2-40B4-BE49-F238E27FC236}">
                <a16:creationId xmlns:a16="http://schemas.microsoft.com/office/drawing/2014/main" id="{89ED5E19-69F9-7ABE-BA84-9715C6697ED1}"/>
              </a:ext>
            </a:extLst>
          </p:cNvPr>
          <p:cNvPicPr>
            <a:picLocks noChangeAspect="1"/>
          </p:cNvPicPr>
          <p:nvPr/>
        </p:nvPicPr>
        <p:blipFill>
          <a:blip r:embed="rId4"/>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1224851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A7B0CBD-AFC5-B472-D72A-4E69CF5C2E30}"/>
              </a:ext>
            </a:extLst>
          </p:cNvPr>
          <p:cNvSpPr txBox="1"/>
          <p:nvPr/>
        </p:nvSpPr>
        <p:spPr>
          <a:xfrm>
            <a:off x="535305" y="144149"/>
            <a:ext cx="10199370" cy="523220"/>
          </a:xfrm>
          <a:prstGeom prst="rect">
            <a:avLst/>
          </a:prstGeom>
          <a:noFill/>
        </p:spPr>
        <p:txBody>
          <a:bodyPr wrap="square" rtlCol="0">
            <a:spAutoFit/>
          </a:bodyPr>
          <a:lstStyle/>
          <a:p>
            <a:r>
              <a:rPr lang="ja-JP" altLang="en-US" sz="2800" b="1" dirty="0">
                <a:solidFill>
                  <a:schemeClr val="tx1">
                    <a:lumMod val="65000"/>
                    <a:lumOff val="35000"/>
                  </a:schemeClr>
                </a:solidFill>
              </a:rPr>
              <a:t>典型的な事例　双日株式会社</a:t>
            </a:r>
            <a:endParaRPr kumimoji="1" lang="ja-JP" altLang="en-US" sz="2800" b="1" dirty="0">
              <a:solidFill>
                <a:schemeClr val="tx1">
                  <a:lumMod val="65000"/>
                  <a:lumOff val="35000"/>
                </a:schemeClr>
              </a:solidFill>
            </a:endParaRPr>
          </a:p>
        </p:txBody>
      </p:sp>
      <p:pic>
        <p:nvPicPr>
          <p:cNvPr id="6" name="図 5">
            <a:extLst>
              <a:ext uri="{FF2B5EF4-FFF2-40B4-BE49-F238E27FC236}">
                <a16:creationId xmlns:a16="http://schemas.microsoft.com/office/drawing/2014/main" id="{A3B020BF-C118-2935-87F1-154120345A9F}"/>
              </a:ext>
            </a:extLst>
          </p:cNvPr>
          <p:cNvPicPr>
            <a:picLocks noChangeAspect="1"/>
          </p:cNvPicPr>
          <p:nvPr/>
        </p:nvPicPr>
        <p:blipFill>
          <a:blip r:embed="rId2"/>
          <a:srcRect t="20821"/>
          <a:stretch>
            <a:fillRect/>
          </a:stretch>
        </p:blipFill>
        <p:spPr>
          <a:xfrm>
            <a:off x="535305" y="1060258"/>
            <a:ext cx="11252764" cy="5343334"/>
          </a:xfrm>
          <a:prstGeom prst="rect">
            <a:avLst/>
          </a:prstGeom>
        </p:spPr>
      </p:pic>
      <p:sp>
        <p:nvSpPr>
          <p:cNvPr id="8" name="テキスト ボックス 7">
            <a:extLst>
              <a:ext uri="{FF2B5EF4-FFF2-40B4-BE49-F238E27FC236}">
                <a16:creationId xmlns:a16="http://schemas.microsoft.com/office/drawing/2014/main" id="{7F2D000F-FCC2-A159-4E92-AEBDFF0638E9}"/>
              </a:ext>
            </a:extLst>
          </p:cNvPr>
          <p:cNvSpPr txBox="1"/>
          <p:nvPr/>
        </p:nvSpPr>
        <p:spPr>
          <a:xfrm>
            <a:off x="5524673" y="5363058"/>
            <a:ext cx="6094070" cy="584775"/>
          </a:xfrm>
          <a:prstGeom prst="rect">
            <a:avLst/>
          </a:prstGeom>
          <a:noFill/>
        </p:spPr>
        <p:txBody>
          <a:bodyPr wrap="square">
            <a:spAutoFit/>
          </a:bodyPr>
          <a:lstStyle/>
          <a:p>
            <a:pPr algn="r"/>
            <a:r>
              <a:rPr lang="ja-JP" altLang="en-US" sz="1600" b="1" dirty="0"/>
              <a:t>「ビジネスと人権」に関する</a:t>
            </a:r>
            <a:r>
              <a:rPr lang="ja-JP" altLang="en-US" sz="1600" b="1"/>
              <a:t>取組事例集</a:t>
            </a:r>
            <a:endParaRPr lang="en-US" altLang="ja-JP" sz="1600" b="1"/>
          </a:p>
          <a:p>
            <a:pPr algn="r"/>
            <a:r>
              <a:rPr lang="ja-JP" altLang="en-US" sz="1600" b="1"/>
              <a:t>外務省</a:t>
            </a:r>
            <a:endParaRPr lang="ja-JP" altLang="en-US" sz="1600" b="1" dirty="0"/>
          </a:p>
        </p:txBody>
      </p:sp>
      <p:pic>
        <p:nvPicPr>
          <p:cNvPr id="3" name="図 2">
            <a:extLst>
              <a:ext uri="{FF2B5EF4-FFF2-40B4-BE49-F238E27FC236}">
                <a16:creationId xmlns:a16="http://schemas.microsoft.com/office/drawing/2014/main" id="{69587F00-B9E2-05D4-F453-2F0BE69EC94E}"/>
              </a:ext>
            </a:extLst>
          </p:cNvPr>
          <p:cNvPicPr>
            <a:picLocks noChangeAspect="1"/>
          </p:cNvPicPr>
          <p:nvPr/>
        </p:nvPicPr>
        <p:blipFill>
          <a:blip r:embed="rId3"/>
          <a:srcRect r="67444"/>
          <a:stretch>
            <a:fillRect/>
          </a:stretch>
        </p:blipFill>
        <p:spPr>
          <a:xfrm>
            <a:off x="10617552" y="123544"/>
            <a:ext cx="1051183" cy="970923"/>
          </a:xfrm>
          <a:prstGeom prst="rect">
            <a:avLst/>
          </a:prstGeom>
        </p:spPr>
      </p:pic>
    </p:spTree>
    <p:extLst>
      <p:ext uri="{BB962C8B-B14F-4D97-AF65-F5344CB8AC3E}">
        <p14:creationId xmlns:p14="http://schemas.microsoft.com/office/powerpoint/2010/main" val="1828714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5C085-4FE1-366B-3B33-0C80D2E51B0D}"/>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69F767A-60E4-6934-6E61-8219FC9F8A86}"/>
              </a:ext>
            </a:extLst>
          </p:cNvPr>
          <p:cNvSpPr txBox="1"/>
          <p:nvPr/>
        </p:nvSpPr>
        <p:spPr>
          <a:xfrm>
            <a:off x="574495" y="474041"/>
            <a:ext cx="11043010" cy="2800767"/>
          </a:xfrm>
          <a:prstGeom prst="rect">
            <a:avLst/>
          </a:prstGeom>
          <a:noFill/>
        </p:spPr>
        <p:txBody>
          <a:bodyPr wrap="square">
            <a:spAutoFit/>
          </a:bodyPr>
          <a:lstStyle/>
          <a:p>
            <a:pPr>
              <a:buNone/>
            </a:pPr>
            <a:r>
              <a:rPr lang="ja-JP" altLang="en-US" sz="3200" b="1">
                <a:solidFill>
                  <a:schemeClr val="tx1">
                    <a:lumMod val="65000"/>
                    <a:lumOff val="35000"/>
                  </a:schemeClr>
                </a:solidFill>
                <a:effectLst/>
                <a:latin typeface="游ゴシック" panose="020B0400000000000000" pitchFamily="50" charset="-128"/>
                <a:ea typeface="游ゴシック" panose="020B0400000000000000" pitchFamily="50" charset="-128"/>
              </a:rPr>
              <a:t>人権</a:t>
            </a:r>
            <a:r>
              <a:rPr lang="ja-JP" altLang="en-US" sz="3200" b="1">
                <a:solidFill>
                  <a:schemeClr val="tx1">
                    <a:lumMod val="65000"/>
                    <a:lumOff val="35000"/>
                  </a:schemeClr>
                </a:solidFill>
                <a:latin typeface="游ゴシック" panose="020B0400000000000000" pitchFamily="50" charset="-128"/>
                <a:ea typeface="游ゴシック" panose="020B0400000000000000" pitchFamily="50" charset="-128"/>
              </a:rPr>
              <a:t>の取り組み</a:t>
            </a:r>
            <a:r>
              <a:rPr lang="ja-JP" altLang="en-US" sz="3200" b="1">
                <a:solidFill>
                  <a:schemeClr val="tx1">
                    <a:lumMod val="65000"/>
                    <a:lumOff val="35000"/>
                  </a:schemeClr>
                </a:solidFill>
                <a:effectLst/>
                <a:latin typeface="游ゴシック" panose="020B0400000000000000" pitchFamily="50" charset="-128"/>
                <a:ea typeface="游ゴシック" panose="020B0400000000000000" pitchFamily="50" charset="-128"/>
              </a:rPr>
              <a:t>を</a:t>
            </a:r>
            <a:r>
              <a:rPr lang="ja-JP" altLang="en-US" sz="3200" b="1" dirty="0">
                <a:solidFill>
                  <a:schemeClr val="tx1">
                    <a:lumMod val="65000"/>
                    <a:lumOff val="35000"/>
                  </a:schemeClr>
                </a:solidFill>
                <a:effectLst/>
                <a:latin typeface="游ゴシック" panose="020B0400000000000000" pitchFamily="50" charset="-128"/>
                <a:ea typeface="游ゴシック" panose="020B0400000000000000" pitchFamily="50" charset="-128"/>
              </a:rPr>
              <a:t>顧客と共同促進する</a:t>
            </a:r>
            <a:endParaRPr lang="en-US" altLang="ja-JP" sz="3200" b="1"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endParaRPr lang="en-US" altLang="ja-JP" sz="1600" b="1">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endParaRPr lang="en-US" altLang="ja-JP" sz="1600" b="1">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取引関係にある顧客と</a:t>
            </a:r>
            <a:r>
              <a:rPr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共に</a:t>
            </a: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人権対応を進めることは「ビジネスと人権」の対応で社会的に重視されています。当社が推進するリユース事業、</a:t>
            </a:r>
            <a:r>
              <a:rPr lang="en-US" altLang="ja-JP" sz="2800" b="1">
                <a:solidFill>
                  <a:schemeClr val="tx1">
                    <a:lumMod val="65000"/>
                    <a:lumOff val="35000"/>
                  </a:schemeClr>
                </a:solidFill>
                <a:effectLst/>
                <a:latin typeface="游ゴシック" panose="020B0400000000000000" pitchFamily="50" charset="-128"/>
                <a:ea typeface="游ゴシック" panose="020B0400000000000000" pitchFamily="50" charset="-128"/>
              </a:rPr>
              <a:t>LCM</a:t>
            </a: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事業等で顧客と共同の取り組みとして、主体的に提案・推進していくことで事業や価値の拡大に繋げることができます。</a:t>
            </a:r>
            <a:endParaRPr lang="ja-JP" altLang="en-US" sz="2800" b="1"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p:txBody>
      </p:sp>
      <p:grpSp>
        <p:nvGrpSpPr>
          <p:cNvPr id="5" name="グループ化 4">
            <a:extLst>
              <a:ext uri="{FF2B5EF4-FFF2-40B4-BE49-F238E27FC236}">
                <a16:creationId xmlns:a16="http://schemas.microsoft.com/office/drawing/2014/main" id="{47BEE796-A25C-F4B3-819C-8CAC1FABCF5F}"/>
              </a:ext>
            </a:extLst>
          </p:cNvPr>
          <p:cNvGrpSpPr/>
          <p:nvPr/>
        </p:nvGrpSpPr>
        <p:grpSpPr>
          <a:xfrm>
            <a:off x="1101023" y="3328212"/>
            <a:ext cx="9989953" cy="2790106"/>
            <a:chOff x="5791199" y="2832570"/>
            <a:chExt cx="5306291" cy="2668362"/>
          </a:xfrm>
          <a:noFill/>
        </p:grpSpPr>
        <p:sp>
          <p:nvSpPr>
            <p:cNvPr id="6" name="楕円 5">
              <a:extLst>
                <a:ext uri="{FF2B5EF4-FFF2-40B4-BE49-F238E27FC236}">
                  <a16:creationId xmlns:a16="http://schemas.microsoft.com/office/drawing/2014/main" id="{03DAEC2F-2F62-52D6-C089-B85CFDD801D1}"/>
                </a:ext>
              </a:extLst>
            </p:cNvPr>
            <p:cNvSpPr/>
            <p:nvPr/>
          </p:nvSpPr>
          <p:spPr>
            <a:xfrm>
              <a:off x="5791199" y="2832570"/>
              <a:ext cx="5306291" cy="2668362"/>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7" name="楕円 6">
              <a:extLst>
                <a:ext uri="{FF2B5EF4-FFF2-40B4-BE49-F238E27FC236}">
                  <a16:creationId xmlns:a16="http://schemas.microsoft.com/office/drawing/2014/main" id="{3DA476D5-3575-DEF8-7E64-9CF9E498BC7D}"/>
                </a:ext>
              </a:extLst>
            </p:cNvPr>
            <p:cNvSpPr/>
            <p:nvPr/>
          </p:nvSpPr>
          <p:spPr>
            <a:xfrm>
              <a:off x="6096000" y="3137300"/>
              <a:ext cx="3990102" cy="2058903"/>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8" name="楕円 7">
              <a:extLst>
                <a:ext uri="{FF2B5EF4-FFF2-40B4-BE49-F238E27FC236}">
                  <a16:creationId xmlns:a16="http://schemas.microsoft.com/office/drawing/2014/main" id="{D0F09AAC-63C1-2E94-863D-B19A8103AEA2}"/>
                </a:ext>
              </a:extLst>
            </p:cNvPr>
            <p:cNvSpPr/>
            <p:nvPr/>
          </p:nvSpPr>
          <p:spPr>
            <a:xfrm>
              <a:off x="6283036" y="3428998"/>
              <a:ext cx="2288768" cy="1475509"/>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grpSp>
      <p:sp>
        <p:nvSpPr>
          <p:cNvPr id="9" name="矢印: 右 8">
            <a:extLst>
              <a:ext uri="{FF2B5EF4-FFF2-40B4-BE49-F238E27FC236}">
                <a16:creationId xmlns:a16="http://schemas.microsoft.com/office/drawing/2014/main" id="{D6F4E747-66B2-ED3B-22B9-5E55ADCD33FF}"/>
              </a:ext>
            </a:extLst>
          </p:cNvPr>
          <p:cNvSpPr/>
          <p:nvPr/>
        </p:nvSpPr>
        <p:spPr>
          <a:xfrm>
            <a:off x="5045109" y="4482873"/>
            <a:ext cx="5809200" cy="740588"/>
          </a:xfrm>
          <a:prstGeom prst="rightArrow">
            <a:avLst/>
          </a:prstGeom>
          <a:solidFill>
            <a:srgbClr val="B8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図 11">
            <a:extLst>
              <a:ext uri="{FF2B5EF4-FFF2-40B4-BE49-F238E27FC236}">
                <a16:creationId xmlns:a16="http://schemas.microsoft.com/office/drawing/2014/main" id="{47D5C652-98CC-1867-8B28-93A82109A452}"/>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229902" y="3850551"/>
            <a:ext cx="2815207" cy="1745428"/>
          </a:xfrm>
          <a:prstGeom prst="rect">
            <a:avLst/>
          </a:prstGeom>
        </p:spPr>
      </p:pic>
      <p:pic>
        <p:nvPicPr>
          <p:cNvPr id="2" name="図 1">
            <a:extLst>
              <a:ext uri="{FF2B5EF4-FFF2-40B4-BE49-F238E27FC236}">
                <a16:creationId xmlns:a16="http://schemas.microsoft.com/office/drawing/2014/main" id="{6BD620C4-A2CF-4616-650A-AFDC97212176}"/>
              </a:ext>
            </a:extLst>
          </p:cNvPr>
          <p:cNvPicPr>
            <a:picLocks noChangeAspect="1"/>
          </p:cNvPicPr>
          <p:nvPr/>
        </p:nvPicPr>
        <p:blipFill>
          <a:blip r:embed="rId4"/>
          <a:stretch>
            <a:fillRect/>
          </a:stretch>
        </p:blipFill>
        <p:spPr>
          <a:xfrm>
            <a:off x="6949211" y="4560035"/>
            <a:ext cx="2126476" cy="1207712"/>
          </a:xfrm>
          <a:prstGeom prst="rect">
            <a:avLst/>
          </a:prstGeom>
          <a:ln w="12700">
            <a:solidFill>
              <a:schemeClr val="tx2">
                <a:lumMod val="60000"/>
                <a:lumOff val="40000"/>
              </a:schemeClr>
            </a:solidFill>
          </a:ln>
        </p:spPr>
      </p:pic>
      <p:sp>
        <p:nvSpPr>
          <p:cNvPr id="10" name="テキスト ボックス 9">
            <a:extLst>
              <a:ext uri="{FF2B5EF4-FFF2-40B4-BE49-F238E27FC236}">
                <a16:creationId xmlns:a16="http://schemas.microsoft.com/office/drawing/2014/main" id="{8C94B588-B9BB-E20E-9D0D-88D2B25C3CCF}"/>
              </a:ext>
            </a:extLst>
          </p:cNvPr>
          <p:cNvSpPr txBox="1"/>
          <p:nvPr/>
        </p:nvSpPr>
        <p:spPr>
          <a:xfrm>
            <a:off x="4942648" y="4064582"/>
            <a:ext cx="6556952" cy="523220"/>
          </a:xfrm>
          <a:prstGeom prst="rect">
            <a:avLst/>
          </a:prstGeom>
          <a:noFill/>
        </p:spPr>
        <p:txBody>
          <a:bodyPr wrap="square">
            <a:spAutoFit/>
          </a:bodyPr>
          <a:lstStyle/>
          <a:p>
            <a:r>
              <a:rPr kumimoji="1"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自社　　顧客・取引先　 　社会</a:t>
            </a:r>
            <a:endParaRPr kumimoji="1" lang="ja-JP" altLang="en-US" sz="28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C3A4C4B7-6DA6-2D27-7927-C136B81EDDAB}"/>
              </a:ext>
            </a:extLst>
          </p:cNvPr>
          <p:cNvPicPr>
            <a:picLocks noChangeAspect="1"/>
          </p:cNvPicPr>
          <p:nvPr/>
        </p:nvPicPr>
        <p:blipFill>
          <a:blip r:embed="rId5"/>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2140332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31367-144F-FADE-D19E-641D399B19AD}"/>
            </a:ext>
          </a:extLst>
        </p:cNvPr>
        <p:cNvGrpSpPr/>
        <p:nvPr/>
      </p:nvGrpSpPr>
      <p:grpSpPr>
        <a:xfrm>
          <a:off x="0" y="0"/>
          <a:ext cx="0" cy="0"/>
          <a:chOff x="0" y="0"/>
          <a:chExt cx="0" cy="0"/>
        </a:xfrm>
      </p:grpSpPr>
      <p:sp>
        <p:nvSpPr>
          <p:cNvPr id="3" name="object 2">
            <a:extLst>
              <a:ext uri="{FF2B5EF4-FFF2-40B4-BE49-F238E27FC236}">
                <a16:creationId xmlns:a16="http://schemas.microsoft.com/office/drawing/2014/main" id="{3209DD5D-8C5B-3672-9095-7CFE7BDB5B07}"/>
              </a:ext>
            </a:extLst>
          </p:cNvPr>
          <p:cNvSpPr txBox="1">
            <a:spLocks noChangeArrowheads="1"/>
          </p:cNvSpPr>
          <p:nvPr/>
        </p:nvSpPr>
        <p:spPr bwMode="auto">
          <a:xfrm>
            <a:off x="449145" y="1992324"/>
            <a:ext cx="8898341" cy="2908489"/>
          </a:xfrm>
          <a:prstGeom prst="rect">
            <a:avLst/>
          </a:prstGeom>
          <a:noFill/>
          <a:ln>
            <a:noFill/>
          </a:ln>
        </p:spPr>
        <p:txBody>
          <a:bodyPr wrap="square" lIns="0" tIns="114300" rIns="0" bIns="0">
            <a:spAutoFit/>
          </a:bodyPr>
          <a:lstStyle>
            <a:lvl1pPr marL="12700">
              <a:tabLst>
                <a:tab pos="4614863" algn="l"/>
              </a:tabLst>
              <a:defRPr>
                <a:solidFill>
                  <a:schemeClr val="tx1"/>
                </a:solidFill>
                <a:latin typeface="Arial" panose="020B0604020202020204" pitchFamily="34" charset="0"/>
                <a:ea typeface="ＭＳ Ｐゴシック" panose="020B0600070205080204" pitchFamily="50" charset="-128"/>
              </a:defRPr>
            </a:lvl1pPr>
            <a:lvl2pPr marL="742950" indent="-285750">
              <a:tabLst>
                <a:tab pos="4614863" algn="l"/>
              </a:tabLst>
              <a:defRPr>
                <a:solidFill>
                  <a:schemeClr val="tx1"/>
                </a:solidFill>
                <a:latin typeface="Arial" panose="020B0604020202020204" pitchFamily="34" charset="0"/>
                <a:ea typeface="ＭＳ Ｐゴシック" panose="020B0600070205080204" pitchFamily="50" charset="-128"/>
              </a:defRPr>
            </a:lvl2pPr>
            <a:lvl3pPr marL="1143000" indent="-228600">
              <a:tabLst>
                <a:tab pos="4614863" algn="l"/>
              </a:tabLst>
              <a:defRPr>
                <a:solidFill>
                  <a:schemeClr val="tx1"/>
                </a:solidFill>
                <a:latin typeface="Arial" panose="020B0604020202020204" pitchFamily="34" charset="0"/>
                <a:ea typeface="ＭＳ Ｐゴシック" panose="020B0600070205080204" pitchFamily="50" charset="-128"/>
              </a:defRPr>
            </a:lvl3pPr>
            <a:lvl4pPr marL="1600200" indent="-228600">
              <a:tabLst>
                <a:tab pos="4614863" algn="l"/>
              </a:tabLst>
              <a:defRPr>
                <a:solidFill>
                  <a:schemeClr val="tx1"/>
                </a:solidFill>
                <a:latin typeface="Arial" panose="020B0604020202020204" pitchFamily="34" charset="0"/>
                <a:ea typeface="ＭＳ Ｐゴシック" panose="020B0600070205080204" pitchFamily="50" charset="-128"/>
              </a:defRPr>
            </a:lvl4pPr>
            <a:lvl5pPr marL="2057400" indent="-228600">
              <a:tabLst>
                <a:tab pos="4614863" algn="l"/>
              </a:tabLst>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tabLst>
                <a:tab pos="4614863" algn="l"/>
              </a:tabLst>
              <a:defRPr>
                <a:solidFill>
                  <a:schemeClr val="tx1"/>
                </a:solidFill>
                <a:latin typeface="Arial" panose="020B0604020202020204" pitchFamily="34" charset="0"/>
                <a:ea typeface="ＭＳ Ｐゴシック" panose="020B0600070205080204" pitchFamily="50" charset="-128"/>
              </a:defRPr>
            </a:lvl9pPr>
          </a:lstStyle>
          <a:p>
            <a:pPr algn="ctr">
              <a:spcBef>
                <a:spcPts val="900"/>
              </a:spcBef>
              <a:defRPr/>
            </a:pPr>
            <a:r>
              <a:rPr lang="ja-JP" altLang="en-US" sz="54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アンカーグループ社内の</a:t>
            </a:r>
            <a:br>
              <a:rPr lang="en-US" altLang="ja-JP" sz="54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br>
            <a:r>
              <a:rPr lang="ja-JP" altLang="en-US" sz="60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「ビジネスと人権</a:t>
            </a: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」活動</a:t>
            </a:r>
            <a:endParaRPr lang="en-US" altLang="ja-JP"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a:p>
            <a:pPr algn="ctr">
              <a:spcBef>
                <a:spcPts val="900"/>
              </a:spcBef>
              <a:defRPr/>
            </a:pPr>
            <a:r>
              <a:rPr lang="ja-JP" altLang="en-US" sz="6000" b="1">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rPr>
              <a:t>２ 人権方針の内容</a:t>
            </a:r>
            <a:endParaRPr lang="en-US" altLang="ja-JP" sz="4400" b="1" dirty="0">
              <a:solidFill>
                <a:schemeClr val="accent1">
                  <a:lumMod val="50000"/>
                </a:schemeClr>
              </a:solidFill>
              <a:latin typeface="游ゴシック" panose="020B0400000000000000" pitchFamily="50" charset="-128"/>
              <a:ea typeface="游ゴシック" panose="020B0400000000000000" pitchFamily="50" charset="-128"/>
              <a:cs typeface="SimSun" panose="02010600030101010101" pitchFamily="2" charset="-122"/>
            </a:endParaRPr>
          </a:p>
        </p:txBody>
      </p:sp>
      <p:pic>
        <p:nvPicPr>
          <p:cNvPr id="2" name="図 1">
            <a:extLst>
              <a:ext uri="{FF2B5EF4-FFF2-40B4-BE49-F238E27FC236}">
                <a16:creationId xmlns:a16="http://schemas.microsoft.com/office/drawing/2014/main" id="{129FFFF9-D36A-95AD-949B-7A2AE7FDE476}"/>
              </a:ext>
            </a:extLst>
          </p:cNvPr>
          <p:cNvPicPr>
            <a:picLocks noChangeAspect="1"/>
          </p:cNvPicPr>
          <p:nvPr/>
        </p:nvPicPr>
        <p:blipFill>
          <a:blip r:embed="rId2"/>
          <a:srcRect t="28345"/>
          <a:stretch>
            <a:fillRect/>
          </a:stretch>
        </p:blipFill>
        <p:spPr>
          <a:xfrm>
            <a:off x="9475412" y="2525739"/>
            <a:ext cx="2267443" cy="1806522"/>
          </a:xfrm>
          <a:prstGeom prst="rect">
            <a:avLst/>
          </a:prstGeom>
        </p:spPr>
      </p:pic>
    </p:spTree>
    <p:extLst>
      <p:ext uri="{BB962C8B-B14F-4D97-AF65-F5344CB8AC3E}">
        <p14:creationId xmlns:p14="http://schemas.microsoft.com/office/powerpoint/2010/main" val="4263156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F983BC-9BE8-76A6-3AC4-16DF81B0DB61}"/>
              </a:ext>
            </a:extLst>
          </p:cNvPr>
          <p:cNvSpPr txBox="1"/>
          <p:nvPr/>
        </p:nvSpPr>
        <p:spPr>
          <a:xfrm>
            <a:off x="516367" y="434479"/>
            <a:ext cx="11414865" cy="1769715"/>
          </a:xfrm>
          <a:prstGeom prst="rect">
            <a:avLst/>
          </a:prstGeom>
          <a:noFill/>
        </p:spPr>
        <p:txBody>
          <a:bodyPr wrap="square">
            <a:spAutoFit/>
          </a:bodyPr>
          <a:lstStyle/>
          <a:p>
            <a:pPr>
              <a:buNone/>
            </a:pPr>
            <a:r>
              <a:rPr lang="ja-JP" altLang="en-US" sz="3200" b="1">
                <a:solidFill>
                  <a:schemeClr val="tx1">
                    <a:lumMod val="65000"/>
                    <a:lumOff val="35000"/>
                  </a:schemeClr>
                </a:solidFill>
                <a:latin typeface="游ゴシック" panose="020B0400000000000000" pitchFamily="50" charset="-128"/>
                <a:ea typeface="游ゴシック" panose="020B0400000000000000" pitchFamily="50" charset="-128"/>
              </a:rPr>
              <a:t>「ビジネスと人権」とは</a:t>
            </a:r>
            <a:br>
              <a:rPr lang="en-US" altLang="ja-JP" sz="2000" b="1">
                <a:solidFill>
                  <a:schemeClr val="tx1">
                    <a:lumMod val="65000"/>
                    <a:lumOff val="35000"/>
                  </a:schemeClr>
                </a:solidFill>
                <a:latin typeface="游ゴシック" panose="020B0400000000000000" pitchFamily="50" charset="-128"/>
                <a:ea typeface="游ゴシック" panose="020B0400000000000000" pitchFamily="50" charset="-128"/>
              </a:rPr>
            </a:br>
            <a:endParaRPr lang="en-US" altLang="ja-JP" sz="1050" b="1">
              <a:solidFill>
                <a:schemeClr val="tx1">
                  <a:lumMod val="65000"/>
                  <a:lumOff val="35000"/>
                </a:schemeClr>
              </a:solidFill>
              <a:latin typeface="游ゴシック" panose="020B0400000000000000" pitchFamily="50" charset="-128"/>
              <a:ea typeface="游ゴシック" panose="020B0400000000000000" pitchFamily="50" charset="-128"/>
            </a:endParaRPr>
          </a:p>
          <a:p>
            <a:pPr>
              <a:buNone/>
            </a:pPr>
            <a:endParaRPr lang="en-US" altLang="ja-JP" sz="1050" b="1">
              <a:solidFill>
                <a:schemeClr val="tx1">
                  <a:lumMod val="65000"/>
                  <a:lumOff val="35000"/>
                </a:schemeClr>
              </a:solidFill>
              <a:latin typeface="游ゴシック" panose="020B0400000000000000" pitchFamily="50" charset="-128"/>
              <a:ea typeface="游ゴシック" panose="020B0400000000000000" pitchFamily="50" charset="-128"/>
            </a:endParaRPr>
          </a:p>
          <a:p>
            <a:pPr>
              <a:buNone/>
            </a:pPr>
            <a:r>
              <a:rPr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国際的にも国内でもビジネスと人権推進の取り組みが行われています。</a:t>
            </a:r>
            <a:endParaRPr lang="en-US" altLang="ja-JP" sz="2800" b="1">
              <a:solidFill>
                <a:schemeClr val="tx1">
                  <a:lumMod val="65000"/>
                  <a:lumOff val="35000"/>
                </a:schemeClr>
              </a:solidFill>
              <a:latin typeface="游ゴシック" panose="020B0400000000000000" pitchFamily="50" charset="-128"/>
              <a:ea typeface="游ゴシック" panose="020B0400000000000000" pitchFamily="50" charset="-128"/>
            </a:endParaRPr>
          </a:p>
          <a:p>
            <a:pPr>
              <a:buNone/>
            </a:pPr>
            <a:r>
              <a:rPr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企業の事業活動で人権を確保するための企業の施策のことを言います。</a:t>
            </a:r>
            <a:endParaRPr lang="en-US" altLang="ja-JP" sz="2800" b="1">
              <a:solidFill>
                <a:schemeClr val="tx1">
                  <a:lumMod val="65000"/>
                  <a:lumOff val="35000"/>
                </a:schemeClr>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E217A72A-A319-AD22-9121-3054B0A217D8}"/>
              </a:ext>
            </a:extLst>
          </p:cNvPr>
          <p:cNvGrpSpPr/>
          <p:nvPr/>
        </p:nvGrpSpPr>
        <p:grpSpPr>
          <a:xfrm>
            <a:off x="808004" y="2608815"/>
            <a:ext cx="7066594" cy="3167863"/>
            <a:chOff x="947852" y="1869466"/>
            <a:chExt cx="9961425" cy="4465578"/>
          </a:xfrm>
        </p:grpSpPr>
        <p:pic>
          <p:nvPicPr>
            <p:cNvPr id="2" name="図 1">
              <a:extLst>
                <a:ext uri="{FF2B5EF4-FFF2-40B4-BE49-F238E27FC236}">
                  <a16:creationId xmlns:a16="http://schemas.microsoft.com/office/drawing/2014/main" id="{F095B7A8-79C8-F4A5-FF07-F0151633BB79}"/>
                </a:ext>
              </a:extLst>
            </p:cNvPr>
            <p:cNvPicPr>
              <a:picLocks noChangeAspect="1"/>
            </p:cNvPicPr>
            <p:nvPr/>
          </p:nvPicPr>
          <p:blipFill>
            <a:blip r:embed="rId2"/>
            <a:stretch>
              <a:fillRect/>
            </a:stretch>
          </p:blipFill>
          <p:spPr>
            <a:xfrm>
              <a:off x="947852" y="1869466"/>
              <a:ext cx="6588155" cy="4465578"/>
            </a:xfrm>
            <a:prstGeom prst="rect">
              <a:avLst/>
            </a:prstGeom>
          </p:spPr>
        </p:pic>
        <p:pic>
          <p:nvPicPr>
            <p:cNvPr id="5" name="図 4">
              <a:extLst>
                <a:ext uri="{FF2B5EF4-FFF2-40B4-BE49-F238E27FC236}">
                  <a16:creationId xmlns:a16="http://schemas.microsoft.com/office/drawing/2014/main" id="{645B8DEC-7149-9391-3A5C-AAA4EFB28029}"/>
                </a:ext>
              </a:extLst>
            </p:cNvPr>
            <p:cNvPicPr>
              <a:picLocks noChangeAspect="1"/>
            </p:cNvPicPr>
            <p:nvPr/>
          </p:nvPicPr>
          <p:blipFill>
            <a:blip r:embed="rId3"/>
            <a:stretch>
              <a:fillRect/>
            </a:stretch>
          </p:blipFill>
          <p:spPr>
            <a:xfrm>
              <a:off x="7800594" y="1901740"/>
              <a:ext cx="3108683" cy="4433304"/>
            </a:xfrm>
            <a:prstGeom prst="rect">
              <a:avLst/>
            </a:prstGeom>
            <a:ln w="38100">
              <a:solidFill>
                <a:schemeClr val="bg1">
                  <a:lumMod val="65000"/>
                </a:schemeClr>
              </a:solidFill>
            </a:ln>
          </p:spPr>
        </p:pic>
      </p:grpSp>
      <p:pic>
        <p:nvPicPr>
          <p:cNvPr id="6" name="図 5">
            <a:extLst>
              <a:ext uri="{FF2B5EF4-FFF2-40B4-BE49-F238E27FC236}">
                <a16:creationId xmlns:a16="http://schemas.microsoft.com/office/drawing/2014/main" id="{25262CFF-4679-7FD7-1535-71B52DDBB4BC}"/>
              </a:ext>
            </a:extLst>
          </p:cNvPr>
          <p:cNvPicPr>
            <a:picLocks noChangeAspect="1"/>
          </p:cNvPicPr>
          <p:nvPr/>
        </p:nvPicPr>
        <p:blipFill>
          <a:blip r:embed="rId4"/>
          <a:stretch>
            <a:fillRect/>
          </a:stretch>
        </p:blipFill>
        <p:spPr>
          <a:xfrm>
            <a:off x="8223659" y="3226085"/>
            <a:ext cx="3577479" cy="2031795"/>
          </a:xfrm>
          <a:prstGeom prst="rect">
            <a:avLst/>
          </a:prstGeom>
          <a:ln w="12700">
            <a:solidFill>
              <a:schemeClr val="tx2">
                <a:lumMod val="60000"/>
                <a:lumOff val="40000"/>
              </a:schemeClr>
            </a:solidFill>
          </a:ln>
        </p:spPr>
      </p:pic>
      <p:pic>
        <p:nvPicPr>
          <p:cNvPr id="8" name="図 7">
            <a:extLst>
              <a:ext uri="{FF2B5EF4-FFF2-40B4-BE49-F238E27FC236}">
                <a16:creationId xmlns:a16="http://schemas.microsoft.com/office/drawing/2014/main" id="{C4093B16-5A6A-F166-C796-CD16E9F6D2EE}"/>
              </a:ext>
            </a:extLst>
          </p:cNvPr>
          <p:cNvPicPr>
            <a:picLocks noChangeAspect="1"/>
          </p:cNvPicPr>
          <p:nvPr/>
        </p:nvPicPr>
        <p:blipFill>
          <a:blip r:embed="rId5"/>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1902392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B0249-7624-1BFF-21DE-112E9AEB00BD}"/>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B46D182-E947-E474-969B-AF8BFF9BE362}"/>
              </a:ext>
            </a:extLst>
          </p:cNvPr>
          <p:cNvSpPr txBox="1"/>
          <p:nvPr/>
        </p:nvSpPr>
        <p:spPr>
          <a:xfrm>
            <a:off x="574495" y="474041"/>
            <a:ext cx="11043010" cy="2800767"/>
          </a:xfrm>
          <a:prstGeom prst="rect">
            <a:avLst/>
          </a:prstGeom>
          <a:noFill/>
        </p:spPr>
        <p:txBody>
          <a:bodyPr wrap="square">
            <a:spAutoFit/>
          </a:bodyPr>
          <a:lstStyle/>
          <a:p>
            <a:pPr>
              <a:buNone/>
            </a:pPr>
            <a:r>
              <a:rPr lang="ja-JP" altLang="en-US" sz="3200" b="1">
                <a:solidFill>
                  <a:schemeClr val="tx1">
                    <a:lumMod val="65000"/>
                    <a:lumOff val="35000"/>
                  </a:schemeClr>
                </a:solidFill>
                <a:effectLst/>
                <a:latin typeface="游ゴシック" panose="020B0400000000000000" pitchFamily="50" charset="-128"/>
                <a:ea typeface="游ゴシック" panose="020B0400000000000000" pitchFamily="50" charset="-128"/>
              </a:rPr>
              <a:t>人権</a:t>
            </a:r>
            <a:r>
              <a:rPr lang="ja-JP" altLang="en-US" sz="3200" b="1">
                <a:solidFill>
                  <a:schemeClr val="tx1">
                    <a:lumMod val="65000"/>
                    <a:lumOff val="35000"/>
                  </a:schemeClr>
                </a:solidFill>
                <a:latin typeface="游ゴシック" panose="020B0400000000000000" pitchFamily="50" charset="-128"/>
                <a:ea typeface="游ゴシック" panose="020B0400000000000000" pitchFamily="50" charset="-128"/>
              </a:rPr>
              <a:t>の取り組み</a:t>
            </a:r>
            <a:r>
              <a:rPr lang="ja-JP" altLang="en-US" sz="3200" b="1">
                <a:solidFill>
                  <a:schemeClr val="tx1">
                    <a:lumMod val="65000"/>
                    <a:lumOff val="35000"/>
                  </a:schemeClr>
                </a:solidFill>
                <a:effectLst/>
                <a:latin typeface="游ゴシック" panose="020B0400000000000000" pitchFamily="50" charset="-128"/>
                <a:ea typeface="游ゴシック" panose="020B0400000000000000" pitchFamily="50" charset="-128"/>
              </a:rPr>
              <a:t>を</a:t>
            </a:r>
            <a:r>
              <a:rPr lang="ja-JP" altLang="en-US" sz="3200" b="1" dirty="0">
                <a:solidFill>
                  <a:schemeClr val="tx1">
                    <a:lumMod val="65000"/>
                    <a:lumOff val="35000"/>
                  </a:schemeClr>
                </a:solidFill>
                <a:effectLst/>
                <a:latin typeface="游ゴシック" panose="020B0400000000000000" pitchFamily="50" charset="-128"/>
                <a:ea typeface="游ゴシック" panose="020B0400000000000000" pitchFamily="50" charset="-128"/>
              </a:rPr>
              <a:t>顧客と共同促進する</a:t>
            </a:r>
            <a:endParaRPr lang="en-US" altLang="ja-JP" sz="3200" b="1"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endParaRPr lang="en-US" altLang="ja-JP" sz="1600" b="1">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endParaRPr lang="en-US" altLang="ja-JP" sz="1600" b="1">
              <a:solidFill>
                <a:schemeClr val="tx1">
                  <a:lumMod val="65000"/>
                  <a:lumOff val="35000"/>
                </a:schemeClr>
              </a:solidFill>
              <a:effectLst/>
              <a:latin typeface="游ゴシック" panose="020B0400000000000000" pitchFamily="50" charset="-128"/>
              <a:ea typeface="游ゴシック" panose="020B0400000000000000" pitchFamily="50" charset="-128"/>
            </a:endParaRPr>
          </a:p>
          <a:p>
            <a:pPr>
              <a:buNone/>
            </a:pP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取引関係にある顧客と</a:t>
            </a:r>
            <a:r>
              <a:rPr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共に</a:t>
            </a: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人権対応を進めることは「ビジネスと人権」の対応で社会的に重視されています。当社が推進するリユース事業、</a:t>
            </a:r>
            <a:r>
              <a:rPr lang="en-US" altLang="ja-JP" sz="2800" b="1">
                <a:solidFill>
                  <a:schemeClr val="tx1">
                    <a:lumMod val="65000"/>
                    <a:lumOff val="35000"/>
                  </a:schemeClr>
                </a:solidFill>
                <a:effectLst/>
                <a:latin typeface="游ゴシック" panose="020B0400000000000000" pitchFamily="50" charset="-128"/>
                <a:ea typeface="游ゴシック" panose="020B0400000000000000" pitchFamily="50" charset="-128"/>
              </a:rPr>
              <a:t>LCM</a:t>
            </a:r>
            <a:r>
              <a:rPr lang="ja-JP" altLang="en-US" sz="2800" b="1">
                <a:solidFill>
                  <a:schemeClr val="tx1">
                    <a:lumMod val="65000"/>
                    <a:lumOff val="35000"/>
                  </a:schemeClr>
                </a:solidFill>
                <a:effectLst/>
                <a:latin typeface="游ゴシック" panose="020B0400000000000000" pitchFamily="50" charset="-128"/>
                <a:ea typeface="游ゴシック" panose="020B0400000000000000" pitchFamily="50" charset="-128"/>
              </a:rPr>
              <a:t>事業等で顧客と共同の取り組みとして、主体的に提案・推進していくことで事業や価値の拡大に繋げることができます。</a:t>
            </a:r>
            <a:endParaRPr lang="ja-JP" altLang="en-US" sz="2800" b="1"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p:txBody>
      </p:sp>
      <p:grpSp>
        <p:nvGrpSpPr>
          <p:cNvPr id="5" name="グループ化 4">
            <a:extLst>
              <a:ext uri="{FF2B5EF4-FFF2-40B4-BE49-F238E27FC236}">
                <a16:creationId xmlns:a16="http://schemas.microsoft.com/office/drawing/2014/main" id="{709B9264-C9FA-5C82-0076-4008DBEBF025}"/>
              </a:ext>
            </a:extLst>
          </p:cNvPr>
          <p:cNvGrpSpPr/>
          <p:nvPr/>
        </p:nvGrpSpPr>
        <p:grpSpPr>
          <a:xfrm>
            <a:off x="1101023" y="3328212"/>
            <a:ext cx="9989953" cy="2790106"/>
            <a:chOff x="5791199" y="2832570"/>
            <a:chExt cx="5306291" cy="2668362"/>
          </a:xfrm>
          <a:noFill/>
        </p:grpSpPr>
        <p:sp>
          <p:nvSpPr>
            <p:cNvPr id="6" name="楕円 5">
              <a:extLst>
                <a:ext uri="{FF2B5EF4-FFF2-40B4-BE49-F238E27FC236}">
                  <a16:creationId xmlns:a16="http://schemas.microsoft.com/office/drawing/2014/main" id="{1105E567-9645-DD20-3E0B-146DB9DCA7F6}"/>
                </a:ext>
              </a:extLst>
            </p:cNvPr>
            <p:cNvSpPr/>
            <p:nvPr/>
          </p:nvSpPr>
          <p:spPr>
            <a:xfrm>
              <a:off x="5791199" y="2832570"/>
              <a:ext cx="5306291" cy="2668362"/>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7" name="楕円 6">
              <a:extLst>
                <a:ext uri="{FF2B5EF4-FFF2-40B4-BE49-F238E27FC236}">
                  <a16:creationId xmlns:a16="http://schemas.microsoft.com/office/drawing/2014/main" id="{7639493F-C184-483D-22BA-3D0865D7A401}"/>
                </a:ext>
              </a:extLst>
            </p:cNvPr>
            <p:cNvSpPr/>
            <p:nvPr/>
          </p:nvSpPr>
          <p:spPr>
            <a:xfrm>
              <a:off x="6096000" y="3137300"/>
              <a:ext cx="3990102" cy="2058903"/>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8" name="楕円 7">
              <a:extLst>
                <a:ext uri="{FF2B5EF4-FFF2-40B4-BE49-F238E27FC236}">
                  <a16:creationId xmlns:a16="http://schemas.microsoft.com/office/drawing/2014/main" id="{04632A77-FD0B-143F-8446-5D19BF2D26D7}"/>
                </a:ext>
              </a:extLst>
            </p:cNvPr>
            <p:cNvSpPr/>
            <p:nvPr/>
          </p:nvSpPr>
          <p:spPr>
            <a:xfrm>
              <a:off x="6283036" y="3428998"/>
              <a:ext cx="2288768" cy="1475509"/>
            </a:xfrm>
            <a:prstGeom prst="ellipse">
              <a:avLst/>
            </a:prstGeom>
            <a:grpFill/>
            <a:ln w="5715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r"/>
              <a:endParaRPr kumimoji="1" lang="ja-JP" altLang="en-US" sz="32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grpSp>
      <p:sp>
        <p:nvSpPr>
          <p:cNvPr id="9" name="矢印: 右 8">
            <a:extLst>
              <a:ext uri="{FF2B5EF4-FFF2-40B4-BE49-F238E27FC236}">
                <a16:creationId xmlns:a16="http://schemas.microsoft.com/office/drawing/2014/main" id="{FAB9ADBE-4FD5-49AE-E4DF-614BF52CA16F}"/>
              </a:ext>
            </a:extLst>
          </p:cNvPr>
          <p:cNvSpPr/>
          <p:nvPr/>
        </p:nvSpPr>
        <p:spPr>
          <a:xfrm>
            <a:off x="5045109" y="4482873"/>
            <a:ext cx="5809200" cy="740588"/>
          </a:xfrm>
          <a:prstGeom prst="rightArrow">
            <a:avLst/>
          </a:prstGeom>
          <a:solidFill>
            <a:srgbClr val="B8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図 11">
            <a:extLst>
              <a:ext uri="{FF2B5EF4-FFF2-40B4-BE49-F238E27FC236}">
                <a16:creationId xmlns:a16="http://schemas.microsoft.com/office/drawing/2014/main" id="{51AD455F-04DE-E1B6-8B0B-03B6BF64ACD1}"/>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229902" y="3850551"/>
            <a:ext cx="2815207" cy="1745428"/>
          </a:xfrm>
          <a:prstGeom prst="rect">
            <a:avLst/>
          </a:prstGeom>
        </p:spPr>
      </p:pic>
      <p:pic>
        <p:nvPicPr>
          <p:cNvPr id="2" name="図 1">
            <a:extLst>
              <a:ext uri="{FF2B5EF4-FFF2-40B4-BE49-F238E27FC236}">
                <a16:creationId xmlns:a16="http://schemas.microsoft.com/office/drawing/2014/main" id="{34442432-FA7F-AD1B-A4C5-E3D98F714DED}"/>
              </a:ext>
            </a:extLst>
          </p:cNvPr>
          <p:cNvPicPr>
            <a:picLocks noChangeAspect="1"/>
          </p:cNvPicPr>
          <p:nvPr/>
        </p:nvPicPr>
        <p:blipFill>
          <a:blip r:embed="rId4"/>
          <a:stretch>
            <a:fillRect/>
          </a:stretch>
        </p:blipFill>
        <p:spPr>
          <a:xfrm>
            <a:off x="6949211" y="4560035"/>
            <a:ext cx="2126476" cy="1207712"/>
          </a:xfrm>
          <a:prstGeom prst="rect">
            <a:avLst/>
          </a:prstGeom>
          <a:ln w="12700">
            <a:solidFill>
              <a:schemeClr val="tx2">
                <a:lumMod val="60000"/>
                <a:lumOff val="40000"/>
              </a:schemeClr>
            </a:solidFill>
          </a:ln>
        </p:spPr>
      </p:pic>
      <p:sp>
        <p:nvSpPr>
          <p:cNvPr id="10" name="テキスト ボックス 9">
            <a:extLst>
              <a:ext uri="{FF2B5EF4-FFF2-40B4-BE49-F238E27FC236}">
                <a16:creationId xmlns:a16="http://schemas.microsoft.com/office/drawing/2014/main" id="{AE77AC87-46E6-B93D-32CF-3E827CCC3B6C}"/>
              </a:ext>
            </a:extLst>
          </p:cNvPr>
          <p:cNvSpPr txBox="1"/>
          <p:nvPr/>
        </p:nvSpPr>
        <p:spPr>
          <a:xfrm>
            <a:off x="4942648" y="4064582"/>
            <a:ext cx="6556952" cy="523220"/>
          </a:xfrm>
          <a:prstGeom prst="rect">
            <a:avLst/>
          </a:prstGeom>
          <a:noFill/>
        </p:spPr>
        <p:txBody>
          <a:bodyPr wrap="square">
            <a:spAutoFit/>
          </a:bodyPr>
          <a:lstStyle/>
          <a:p>
            <a:r>
              <a:rPr kumimoji="1" lang="ja-JP" altLang="en-US" sz="2800" b="1">
                <a:solidFill>
                  <a:schemeClr val="tx1">
                    <a:lumMod val="65000"/>
                    <a:lumOff val="35000"/>
                  </a:schemeClr>
                </a:solidFill>
                <a:latin typeface="游ゴシック" panose="020B0400000000000000" pitchFamily="50" charset="-128"/>
                <a:ea typeface="游ゴシック" panose="020B0400000000000000" pitchFamily="50" charset="-128"/>
              </a:rPr>
              <a:t>自社　　顧客・取引先　 　社会</a:t>
            </a:r>
            <a:endParaRPr kumimoji="1" lang="ja-JP" altLang="en-US" sz="2800" b="1"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819A9769-78D2-9A3F-E55B-2812CAE712ED}"/>
              </a:ext>
            </a:extLst>
          </p:cNvPr>
          <p:cNvPicPr>
            <a:picLocks noChangeAspect="1"/>
          </p:cNvPicPr>
          <p:nvPr/>
        </p:nvPicPr>
        <p:blipFill>
          <a:blip r:embed="rId5"/>
          <a:srcRect r="67444"/>
          <a:stretch>
            <a:fillRect/>
          </a:stretch>
        </p:blipFill>
        <p:spPr>
          <a:xfrm>
            <a:off x="10617552" y="290809"/>
            <a:ext cx="1051183" cy="970923"/>
          </a:xfrm>
          <a:prstGeom prst="rect">
            <a:avLst/>
          </a:prstGeom>
        </p:spPr>
      </p:pic>
    </p:spTree>
    <p:extLst>
      <p:ext uri="{BB962C8B-B14F-4D97-AF65-F5344CB8AC3E}">
        <p14:creationId xmlns:p14="http://schemas.microsoft.com/office/powerpoint/2010/main" val="322304739"/>
      </p:ext>
    </p:extLst>
  </p:cSld>
  <p:clrMapOvr>
    <a:masterClrMapping/>
  </p:clrMapOvr>
</p:sld>
</file>

<file path=ppt/theme/theme1.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58415</TotalTime>
  <Words>3404</Words>
  <Application>Microsoft Office PowerPoint</Application>
  <PresentationFormat>ワイド画面</PresentationFormat>
  <Paragraphs>343</Paragraphs>
  <Slides>29</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2</vt:i4>
      </vt:variant>
      <vt:variant>
        <vt:lpstr>スライド タイトル</vt:lpstr>
      </vt:variant>
      <vt:variant>
        <vt:i4>29</vt:i4>
      </vt:variant>
    </vt:vector>
  </HeadingPairs>
  <TitlesOfParts>
    <vt:vector size="34" baseType="lpstr">
      <vt:lpstr>游ゴシック</vt:lpstr>
      <vt:lpstr>游明朝 Demibold</vt:lpstr>
      <vt:lpstr>Arial</vt:lpstr>
      <vt:lpstr>デザインの設定</vt:lpstr>
      <vt:lpstr>1_デザインの設定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matsui yusaku</dc:creator>
  <cp:lastModifiedBy>松井勇策 組織コンサルタント・社労士</cp:lastModifiedBy>
  <cp:revision>264</cp:revision>
  <cp:lastPrinted>2025-10-21T08:23:23Z</cp:lastPrinted>
  <dcterms:created xsi:type="dcterms:W3CDTF">2023-08-07T00:19:11Z</dcterms:created>
  <dcterms:modified xsi:type="dcterms:W3CDTF">2025-10-21T11:38:42Z</dcterms:modified>
</cp:coreProperties>
</file>